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1" r:id="rId3"/>
  </p:sldMasterIdLst>
  <p:notesMasterIdLst>
    <p:notesMasterId r:id="rId3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77D06-2985-4086-BE7C-AC9F86D0054B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794A5-E379-4C01-8CD6-67862F781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4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AD7813-A594-4988-A9A3-5CAF8942FE2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8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4E28-F5C9-4E9F-9FEF-74784A1001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026"/>
            <a:ext cx="5029200" cy="4114488"/>
          </a:xfrm>
          <a:noFill/>
          <a:ln/>
        </p:spPr>
        <p:txBody>
          <a:bodyPr lIns="89772" tIns="44099" rIns="89772" bIns="4409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133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61AED4-5CF0-4131-A7BF-38AE1DFF1C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026"/>
            <a:ext cx="5029200" cy="4114488"/>
          </a:xfrm>
          <a:noFill/>
          <a:ln/>
        </p:spPr>
        <p:txBody>
          <a:bodyPr lIns="89772" tIns="44099" rIns="89772" bIns="4409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956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61AED4-5CF0-4131-A7BF-38AE1DFF1C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026"/>
            <a:ext cx="5029200" cy="4114488"/>
          </a:xfrm>
          <a:noFill/>
          <a:ln/>
        </p:spPr>
        <p:txBody>
          <a:bodyPr lIns="89772" tIns="44099" rIns="89772" bIns="4409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5618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23D5B-D626-4DBA-805E-91B12F83C4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026"/>
            <a:ext cx="5029200" cy="4114488"/>
          </a:xfrm>
          <a:noFill/>
          <a:ln/>
        </p:spPr>
        <p:txBody>
          <a:bodyPr lIns="89772" tIns="44099" rIns="89772" bIns="4409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586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8B0545-5394-48DC-98B7-27986628D7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026"/>
            <a:ext cx="5029200" cy="4114488"/>
          </a:xfrm>
          <a:noFill/>
          <a:ln/>
        </p:spPr>
        <p:txBody>
          <a:bodyPr lIns="89772" tIns="44099" rIns="89772" bIns="4409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132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6DBFF-F37B-4F35-9A43-D9DD42523C8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026"/>
            <a:ext cx="5029200" cy="4114488"/>
          </a:xfrm>
          <a:noFill/>
          <a:ln/>
        </p:spPr>
        <p:txBody>
          <a:bodyPr lIns="89772" tIns="44099" rIns="89772" bIns="4409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354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E06E1A-E480-4CED-842F-B2F8A0E07A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026"/>
            <a:ext cx="5029200" cy="4114488"/>
          </a:xfrm>
          <a:noFill/>
          <a:ln/>
        </p:spPr>
        <p:txBody>
          <a:bodyPr lIns="89772" tIns="44099" rIns="89772" bIns="44099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449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914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15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829A9-DF02-4A13-92FE-21B7E88B40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061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F60A-A3A1-4BFC-8075-7660E1E1A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574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F783-BA47-4A94-92DF-543B91FF58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5518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79A20-6CB8-4DD7-ACCA-1A8054E994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2338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FEAF-7E50-4B7D-932B-D9C053CE6E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6536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5B62-59C9-4ACF-9A72-81F5360A46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74252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FA463-3D70-4491-B25E-F102E683F7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5254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6EF8-4462-4D09-A3C3-ECEE020621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5748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839200" cy="5334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7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0"/>
            <a:ext cx="762000" cy="533400"/>
          </a:xfrm>
          <a:prstGeom prst="rect">
            <a:avLst/>
          </a:prstGeom>
          <a:ln w="3175">
            <a:solidFill>
              <a:srgbClr val="800080"/>
            </a:solidFill>
            <a:prstDash val="sysDot"/>
          </a:ln>
        </p:spPr>
        <p:txBody>
          <a:bodyPr/>
          <a:lstStyle>
            <a:lvl1pPr algn="ctr">
              <a:buNone/>
              <a:defRPr sz="2800">
                <a:solidFill>
                  <a:srgbClr val="8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l">
              <a:buNone/>
              <a:defRPr sz="2800">
                <a:solidFill>
                  <a:srgbClr val="004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416675"/>
            <a:ext cx="6096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ABBEA3-FC3C-4254-9302-457AB67316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15323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829A9-DF02-4A13-92FE-21B7E88B40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959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9D73E-3A95-4B82-948A-3A6F7F9C33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286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9D73E-3A95-4B82-948A-3A6F7F9C33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61152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81DF-4E3D-4FD6-AC1B-006E0D46C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253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772E2-3CDA-4BE7-BAF2-A70F1CF16A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428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54E22-05F3-4EED-9D2E-0DE7E4B02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207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3A9A6-B468-42EB-AF25-C9B3BB528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973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EFF07-FB65-4C3E-A362-498637C51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8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DA13D-10FA-4A11-8698-B3A4E50FE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026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59049-4885-4FD6-A7D2-7D2176951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960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6F60A-A3A1-4BFC-8075-7660E1E1A9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204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3F783-BA47-4A94-92DF-543B91FF58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664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5B62-59C9-4ACF-9A72-81F5360A4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5384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781DF-4E3D-4FD6-AC1B-006E0D46CF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18957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829A9-DF02-4A13-92FE-21B7E88B40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387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9D73E-3A95-4B82-948A-3A6F7F9C33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878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81DF-4E3D-4FD6-AC1B-006E0D46C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039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772E2-3CDA-4BE7-BAF2-A70F1CF16A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854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54E22-05F3-4EED-9D2E-0DE7E4B02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019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3A9A6-B468-42EB-AF25-C9B3BB528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200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EFF07-FB65-4C3E-A362-498637C51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150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DA13D-10FA-4A11-8698-B3A4E50FE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103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59049-4885-4FD6-A7D2-7D2176951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041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6F60A-A3A1-4BFC-8075-7660E1E1A9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390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72E2-3CDA-4BE7-BAF2-A70F1CF16A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89520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3F783-BA47-4A94-92DF-543B91FF58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376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6EF8-4462-4D09-A3C3-ECEE020621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90416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DAFFD-A8E4-47AE-A5BF-1DC5EC93BC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3999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54E22-05F3-4EED-9D2E-0DE7E4B025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5155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3A9A6-B468-42EB-AF25-C9B3BB5285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6312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EFF07-FB65-4C3E-A362-498637C514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5402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DA13D-10FA-4A11-8698-B3A4E50FE8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0596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9049-4885-4FD6-A7D2-7D2176951A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4465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9028A-E822-4EE6-9C02-CB655F2F3DD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04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4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4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4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4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904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04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904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04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04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4337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9028A-E822-4EE6-9C02-CB655F2F3DD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9028A-E822-4EE6-9C02-CB655F2F3DD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clothing+salesperson&amp;source=images&amp;cd=&amp;cad=rja&amp;docid=gk6rVKU6PmSzRM&amp;tbnid=eBpEWl7sddEWfM:&amp;ved=0CAUQjRw&amp;url=http://imagempessoal.band.uol.com.br/7-leis-empreendedores-vendas/&amp;ei=S-TOUqTpKMWpkAf7pIGoDg&amp;bvm=bv.59026428,d.eW0&amp;psig=AFQjCNFSzPzdUBtvGRs7BNxbEvNrgK-XbQ&amp;ust=1389376918986852" TargetMode="External"/><Relationship Id="rId3" Type="http://schemas.openxmlformats.org/officeDocument/2006/relationships/hyperlink" Target="http://www.google.com/url?sa=i&amp;rct=j&amp;q=cotton&amp;source=images&amp;cd=&amp;cad=rja&amp;docid=dDpyvvHXymA8MM&amp;tbnid=qy4-EaWxro-fAM:&amp;ved=0CAUQjRw&amp;url=http://cottonaustralia.com.au/cotton-library/photos/cotton-bolls&amp;ei=teLOUuXeGMWhkQfj-IHICQ&amp;bvm=bv.59026428,d.eW0&amp;psig=AFQjCNFbIVZk-s3bwu5IeRQXDwer_2Famg&amp;ust=1389376550234340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hyperlink" Target="http://www.google.com/url?sa=i&amp;rct=j&amp;q=cotton%20picker&amp;source=images&amp;cd=&amp;cad=rja&amp;docid=BN731ZHLFHN3sM&amp;tbnid=D7uR5Ur1b8O6aM:&amp;ved=0CAUQjRw&amp;url=http://www.deere.com/en_US/ProductCatalog/FR/category/FR_CHARVESTING.html&amp;ei=GOPOUtOwM8aokQePn4DwDg&amp;bvm=bv.59026428,d.eW0&amp;psig=AFQjCNENYsFf9yLRLwBUYeQ5GGsrmnHLtA&amp;ust=1389376645657207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iphone+vs.+ipod&amp;source=images&amp;cd=&amp;cad=rja&amp;docid=LaTQyagSHUlJNM&amp;tbnid=hdvJUvW5XzPnAM:&amp;ved=0CAUQjRw&amp;url=http://petergreenberg.com/2008/11/20/travel-tech-bargains-for-holiday-shoppers/&amp;ei=OyrUUsLCNY7okAeoz4GABw&amp;bvm=bv.59026428,d.eW0&amp;psig=AFQjCNH7CaXF2yBVKZ6YfhAc_l-ibiUrkA&amp;ust=138972254644914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Opportunity Cost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36638"/>
            <a:ext cx="8915400" cy="4525962"/>
          </a:xfrm>
        </p:spPr>
        <p:txBody>
          <a:bodyPr/>
          <a:lstStyle/>
          <a:p>
            <a:pPr marL="342900" lvl="1" indent="-342900" eaLnBrk="1" hangingPunct="1">
              <a:buClr>
                <a:schemeClr val="hlink"/>
              </a:buClr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Opportunity Cost – used by economists to measure the cost of decision-making; the value of the what we give up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Next best alternative use of money, time, or resources</a:t>
            </a:r>
          </a:p>
        </p:txBody>
      </p:sp>
      <p:sp>
        <p:nvSpPr>
          <p:cNvPr id="85000" name="Rectangle 8"/>
          <p:cNvSpPr>
            <a:spLocks noRot="1" noChangeArrowheads="1"/>
          </p:cNvSpPr>
          <p:nvPr/>
        </p:nvSpPr>
        <p:spPr bwMode="auto">
          <a:xfrm>
            <a:off x="457200" y="5486400"/>
            <a:ext cx="3657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Coming to Economics</a:t>
            </a:r>
          </a:p>
        </p:txBody>
      </p:sp>
      <p:sp>
        <p:nvSpPr>
          <p:cNvPr id="85001" name="Rectangle 9"/>
          <p:cNvSpPr>
            <a:spLocks noRot="1" noChangeArrowheads="1"/>
          </p:cNvSpPr>
          <p:nvPr/>
        </p:nvSpPr>
        <p:spPr bwMode="auto">
          <a:xfrm>
            <a:off x="5029200" y="5348288"/>
            <a:ext cx="3657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Sleeping (Opportunity Cost)</a:t>
            </a:r>
          </a:p>
        </p:txBody>
      </p:sp>
      <p:pic>
        <p:nvPicPr>
          <p:cNvPr id="85005" name="Picture 13" descr="thumb_Jeremy%20plays%20along%20with%20his%20mimic%20of%20a%20sleeping%20per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928938"/>
            <a:ext cx="3276600" cy="2463800"/>
          </a:xfrm>
          <a:ln>
            <a:solidFill>
              <a:schemeClr val="tx1"/>
            </a:solidFill>
          </a:ln>
        </p:spPr>
      </p:pic>
      <p:pic>
        <p:nvPicPr>
          <p:cNvPr id="20489" name="Picture 9" descr="http://students.ou.edu/K/Blair.K.Kelley-1/images/JHerb%20Class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19400"/>
            <a:ext cx="2695575" cy="2749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335824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2" autoUpdateAnimBg="0"/>
      <p:bldP spid="85000" grpId="0" autoUpdateAnimBg="0"/>
      <p:bldP spid="850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chd.com/free-images/food-images/pizza-slic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469" y1="35026" x2="5469" y2="35026"/>
                        <a14:backgroundMark x1="21973" y1="47005" x2="21973" y2="47005"/>
                        <a14:backgroundMark x1="17578" y1="59245" x2="17578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9" y="-152400"/>
            <a:ext cx="2438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achd.com/free-images/food-images/pizza-slic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469" y1="35026" x2="5469" y2="35026"/>
                        <a14:backgroundMark x1="21973" y1="47005" x2="21973" y2="47005"/>
                        <a14:backgroundMark x1="17578" y1="59245" x2="17578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9689">
            <a:off x="1483791" y="147368"/>
            <a:ext cx="2438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achd.com/free-images/food-images/pizza-slic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469" y1="35026" x2="5469" y2="35026"/>
                        <a14:backgroundMark x1="21973" y1="47005" x2="21973" y2="47005"/>
                        <a14:backgroundMark x1="17578" y1="59245" x2="17578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91251">
            <a:off x="1717163" y="909458"/>
            <a:ext cx="2438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achd.com/free-images/food-images/pizza-slic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469" y1="35026" x2="5469" y2="35026"/>
                        <a14:backgroundMark x1="21973" y1="47005" x2="21973" y2="47005"/>
                        <a14:backgroundMark x1="17578" y1="59245" x2="17578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4985">
            <a:off x="1355153" y="1524761"/>
            <a:ext cx="2438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pachd.com/free-images/food-images/pizza-slic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469" y1="35026" x2="5469" y2="35026"/>
                        <a14:backgroundMark x1="21973" y1="47005" x2="21973" y2="47005"/>
                        <a14:backgroundMark x1="17578" y1="59245" x2="17578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1912">
            <a:off x="535117" y="1720821"/>
            <a:ext cx="2438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pachd.com/free-images/food-images/pizza-slic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469" y1="35026" x2="5469" y2="35026"/>
                        <a14:backgroundMark x1="21973" y1="47005" x2="21973" y2="47005"/>
                        <a14:backgroundMark x1="17578" y1="59245" x2="17578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36097">
            <a:off x="-73541" y="1322066"/>
            <a:ext cx="2438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pachd.com/free-images/food-images/pizza-slic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469" y1="35026" x2="5469" y2="35026"/>
                        <a14:backgroundMark x1="21973" y1="47005" x2="21973" y2="47005"/>
                        <a14:backgroundMark x1="17578" y1="59245" x2="17578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2887">
            <a:off x="-246143" y="666554"/>
            <a:ext cx="2438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achd.com/free-images/food-images/pizza-slic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469" y1="35026" x2="5469" y2="35026"/>
                        <a14:backgroundMark x1="21973" y1="47005" x2="21973" y2="47005"/>
                        <a14:backgroundMark x1="17578" y1="59245" x2="17578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8678">
            <a:off x="-42373" y="213694"/>
            <a:ext cx="2438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BMUEhMWFBUVGBUVGBUVFRUUFxcZGBQWFBQVFhcXHCYeGhwkGRUaHy8gJCcpLCwsFx4xNTAqNSYrLCkBCQoKDgwOGg8PGC0kHCQsLCwsLCksLSwsLywsLCwsLCwpLCwtKSwpLCwsLCwsLCwvLywsLCwsLCksLCwsLCwsLP/AABEIALcBEwMBIgACEQEDEQH/xAAcAAEAAQUBAQAAAAAAAAAAAAAABQEDBAYHAgj/xAA6EAABAwIEAwYEBQMDBQAAAAABAAIRAyEEBRIxQVFhBhMicYGRMqHB8AcjQrHRUuHxFHKyFWKSosL/xAAZAQEAAwEBAAAAAAAAAAAAAAAAAQMEAgX/xAAmEQEBAAICAgEEAQUAAAAAAAAAAQIRAyESMQQiQVFhExQyQnGB/9oADAMBAAIRAxEAPwDuKIiAiIgIiICIiAiIgIiICIiAiIgIiICIiAiIgIiICIiAiIgIiICIiAiIgIiICIiAiIgIiICIiAiIgIiICIiAiIgLGxmY06TSXuA6cfQLX+1HbFtAaKZBdxcLgcwOq53i88Li7USQZm97wD87qvLPTvHC1vVT8RW96Whg0jiTfz5enReD+IwDoNMRtYmfiA39Vyl+KOotced/PYx1F/RMRio0meEHzG/vErj+SuvB1x/4i0wT4JAjY3v6KbyftJRxJIpu8Q3aRB6xwK4K7EnSZ6e2pSHZ3OHU3NeHEOm0fM+x+amZ/lFwd/Rc5yb8SHCq2nWGoPIAdYFgJgE8xx5rooKtl24s0qiIpQIiICIiAiIgIiICIiAiIgx3VTvy4L0K5VzuxyVBRHn5oLTqx/x9/wAoKpNvv+yu90OSoKIQeBWMD9+aoK5/dXu7HJU7ockFab5C9KgCqgIiICIiDHdVJNuHDmtV7R9onPmlRMWOpwBuNonh5cbXUh20zXuaBDfjfYR8ytLwOCqOAL5M736kzHqqeTPXS3DDfaCxzi+STIu4WggCb78x/MLBZg9RsTZxG39PxTyBH2FtTuz2snf3Pl6qlPs6W2uR/j32Cz+S/wAdNUrZUH3gls6JAuCXGP2n6K5UymRpJN+MSPhBJJHC/wC3rsz8i0mRxseqtf8AT4tfb5TYJs00zGYUsBabxB8+I4m1/msWkbxwAv6mf2hbbnGVajbc3/uoCvgN7RP7cPv+FOyx5yzFfmzB858iPddQ7Ddq3Pqdy9xINhP6SNguU4ZhF4uL/K0rNyjMnUXF2xkAem5PuF3MtXbjLHp9EIozs7mwxGHZUBvADujgL/z6qTWpmWHVCTbhw5oK5V00xyVBRHn5oLL65i3In29f5VTVNx5ifvZXe6HJU7kf24fdkHgVSB8pQVj0+wD9Vd7sclTuhyCBSfIXtUAhVQEREBERAREQEREBERAREQEREBEXitU0tceQJ9hKDnHaDFOr4xzGmzSRzHLbyA9lM5flOkXusDI8NrqOqEbmZ9VtbGrFl3WvHqaYwwYA2Vt2HCkNCtVKajTraMrYYLArYUKYqsWLUpLmuppCYnBgqDxuT3JK22pSWDiqdlG06aHisKBbT8491g1mAACP7LZM2w/Ja5SZpf4pPICw/kqZSx1P8K3/AJDwObTf1ut5Whfh/VAkN8IIkmSZ91vbfNbOO7jFnNV6REVjgREQEREBERAREQEREBERAREQEREBERAREQFE9pcw7qg60l/hHSbSpUla32uo6+7byIJ+i4zuo7wm6ZRhg2mDG91JNKx2+Fo6AKzUxrm703R0E/ILK1SJDUrdRyx8NmDH7OBPLiPML2ShpberFRe3G6x671y70s1SsKqFk1XLDqOUDDr0AdwtVzykGXW2Yk2Wr9ox4ZRKe/D7FlxIbNxpNuBuSCupU3Aiy53+FWCOku0hoA4cSbD9nLoula+OajDnd1VERWuBERAREQEREBERAREQULlVYxaes87o0nr6T9UGQShKxnNPI/Moz1twugygUWNpPX5qgB5HyuPv/O6DKReKQtde0BERB4eQoDNmfnNnkI4rYYUZmlDxtdwiL87/AMqrkm4s47rJiVK1rcOCgsd2vFF2k06rurKbnDylTLTIvvblPX+yx8TTtMXH+7/Kztn/ABq2M7VYWq9upzqTzOnW0sNt77DfitgybFOO7w8RvN1E5pl1OrOqmwkEwS0n3tv5fwveS4NtEw0EAmw8RA8Lufv0UXSZvXafxtYNuonH5qxoEmPmvWdYwNaeJi2+8XkKAy7N2kmKYqEHifhvaQeEKJN1P22zz2hafhZUd5MMLy7MZv3bwOZb/Cj8x7Q1qbg00QWkfE0VBEDa4Mzw29FG4Htj3jtLmlh6j6rq46RjZkn3Vw7ZROdsHdknos5lQG44rBzsS0Dn/K4+6bOmyfhfnrSw03NILnHS60EBoAB5GZXQ1y7sbgga2H7sw2mXOd1gSPmumU8S0ktBEjgtfFluMfNhMbNLhcqrHc0yd/nb7++K8tJ6+k9ef38lapZJKErFe0kcdjz9FXmL8bCdrbe6DJBVVjkHr8/v/C8hp5H58h6TugykVujMX+/dXEBERAREQEREBERAREQEREBERAVuuPC7yKuK3X+F3kf2UX0me0FK8VIKtueo/HY6PCLuN4+pWHenpybXsRVYzcq+SNG0KLwuAOrXUueA4BSVSuCDNlz7Tf0h81IcDNxyUBh8A01C+nYgwY/YqWzGu0H4lCUJZitbfgeAHD/uFgfaAoTjGw9ySL3WFictpn9IUnqssHE1YXRIxAwNssTG0i8wNxCzaA1OWE7MGd49rXNLwHO077Rv+8dFGkWyJ/s/TDBOonRBc0WMcb+S35rW/l6B4ZJEctJH1XJWYt9Gq14Ejc7xLt9QH6d5jYEEbLpnZ/EA0m7x+kHcDfSeomPRX8V70xc032l0RFqZxERAREQEREBERAREQEREBERAREQEREBEVHOAEmwHEoKqhCg8w7aYal+o1Dv+W0vtE6iRYDqtZpfiuC5002AXDB3nideOItO/RUZfI451tfh8flym5imMY0seWngtZzKrUFaoaIaX6PDqktkAkAwpDHZ+apa4uaJgeAAn1kqJeGuqumoHObfRxiB8QHv6heXn8jDf0vRwwsn1LvZztI/E0NbmN1tJa9jTDmuDos124MgzPFZWMzERDpZw8YIHUatvmtPx2esZWc7D0DrMS5kNJIM3gGRIBureJzLMqgaY0tsQwsYdUmwggkm8qyc0vuaWzgynvU/30nqxocKjSf8AcFbdVbwIPkQo2m+qR+ZRYagPiaPDsDYcJmOMbqHfkzqzg/EQ3SSQxlhMk3O/GPRWYZY5eqrymm94TEa6cjhZYeIcVXLaumiAqVnTdTEKUquhj3nZrS75WXPspxR/1JdPhLoMTcu8JH/sVvWfNjBVIN4k+QIn+fRaNloYxwcZdp2GzZ5z9dyu/sz5d11zC5b8BI8QpNcPMsDp/cHyUxkdZ4rMaY0PYXNjg5p8V/JzfZaxlOcf6hlO4GljmVHAmIYdQaAf6hIJ5A8YWx9jgXik6LMbUv1e5th6ALvG/VpRlOm3IiLYzCIiAiIgIiICIiAiIgIrbqoleu9HNB6RW3Vx5+S1/tPnFRtGr3JAIbAdBJDiSD5cPmucspjN13hhc7qJDF9qMLSq91Ur021ILtBdeGguPkYaTG9l7rZ/SbEEu/2gke+y4jkeUOr1O/xZOpxDjrEy0AX5yQAL8OMroVTMabWkAxsIiAIBAN9vTmsHL8yy6wasfja/ubSztHRO7i2eYP0lX2ZzRLdXeNiYuYvyg3WkVs9pGWgkHaSGjrz58DusmnRo1G6muDXjjOiZ4EbRM+6q/rOWe5E34+Pvtn9ofxEw+Gga2uJAIIOqecAfyLnzWpZt24rYlrTRrmjTMucWgtdpFixpgy4nz2K9Y2vSbW7oYYVZIbUdLXaQQJIB4eL1WL2oyClSgMZpMF2una0OaJbtN+XquMvk55e+l+HFx46mu0ZhsTSp0nFgIAvIdqc6T4je1hwC1PGt/NqAO8InQAZBBktjzA+Szs6a1tJmmo48yIgSJAc2Zbx6WOyhcZiHB40G9m2MiPW3CfROLDu5fltnJJdRvGWZ+xuFYRBeYa0HbVESTy/hQmKxNWnWNSm50lrWh5GlrjLnEiTYXgDpxUDRbUbq0tIi7Tf4tQENMXF9uit1cVULZeHEsteYBJgRedosup8fx9OMeTHz9N7yHG0aVEmqWucD4jE3deOG1/sqXOfNqACk8mdiBaxuJuuYYam9w0w7eS0hwAEahcbE6duq27DYV1Kg1keJ3hJv4RPiJ/3G3kCqc/jav7plljlbUniazA86bniG8I5n+OStOBdtA8rWWPRoaZDgbdD7+S9uxUcDwO3PZXY8cw9KklRcAOgVA+TZYbHOJvbod/ZWsTjdR7tmwu88+Tf56ea625Z4qh+oG7SC2OhsT6rQO0GXVMM+HOLmkyx02cOvIjYhbthZBCkMTl7K9MsqN1NN+rTwc08Cu8Kp5Jpq3YrFPcX0m7PaXTxBaJt5xHqu59lsJowzJEEgGFzHsT2ZNDFtaSHMJhro36EcHdF2RrYECy08OPe2Xlv2VRW3VY+/T6qvejmtLO9orbqwHVDWEILiLwKoQVh9/ug9oqB0qqAiIgIiILH+nRtE/TnKvogxa1IhpMiw9loXafNe4ovIbJAMDgZ+910WrT1Ag8Vp/aLsm+rt428Rx9v4WfmmV9NXxssZfqch7O9o2tY1lbU2DIdBcN5Elt4E8vVb9lWXMrtFRlwZh4c6DO8D79YXnKuw9JtaalOzdmEWJ6g7gRsp7Oc2p4ekXOIaGj/ACx+O7ut2eU3rFqXaTLW4d7CGh7XETcgjyIsPZTGFw4FMOpgQQCA6SfIrQMd22fWrSWNNNu1N8/8AkXNIIPkfdbPkPaplR7aQpmmHbHWani5XAIB6k8PNR/HLe/TvLep09083wrqwZXpd091m1GzpeZsJF2mdgfdT+FwFEyWvL+HxAxuY6LBx2WQ9tVjQXMdqg/MeoJUVnmWaorUXOpvFw4WI5tPMTwNlzcNenHhjl6ulO0fYxurW1uphkOaLmCQZjzEytAzrKC2rppuL3G+n4SALNi9yDIjfay3rKu2xEMxJ7t+2vam7lJ/SfO3VXs/7FjEt7yi4NqC42LXeotdcY5ZY5eukz6es65fVzKAJB2DSHOI8IEEaRsfuLqS103NpvZIdGnW5xjcuMgxfrbpsFZ7SdmqjIqFukfqEGxFiZjaeKwm5ZWFMxLg250gyOccz0WrzmUlxqvLHxv6bHkDwTpkOgOYyS4wIgbjrtYQPVZ2PzjxSzgXaZNgCANovNz68Vj5FgQyk906nENF/0tcD+4Cw8S26q3bdrscZ6X6WJLvjl3i1CHEcSQOokn34KVw2I2IbBHEGLkAEx6KEwy2DK8A6p8Itz4Kd1GUi1jcUR8Ni6w8+f1V7J8u1TcAcXOMdSepvwUzSyBgMkajzP0CyRgwOCjX5V+XWotU8FQH63uPMANHzusnD0GkwHweAfF7cP8K06hCt+auxs/CjKW/dnUS6m6RYg8OBW75NnjawANnjcc+oWgsxhB5+e/of5WVTxI+JsiLkj4m9S0bjqPZXYXXpRnLfboXcb9VRtE+3HfiVE5Jn2uGVCCT8Lxs7+6nVol2os0sHDkjfn6TZUFEyfMmfZZCKULJoeSp3B5/LoB9FfRB4pMgL2iICIiAiIgIiICIiCKz0WbeDf6LmvabJ34oFkmZkchHMLp+bYA1AC03bNuY/lQzKQHC6x82O8m3gz8Z05Zl/4XVS/wDNqBjB/SJe76D5rdMsyWhh4DGjzN3HzKl8TjGgxueQuVBZhScZLnaB/SDc+buA6D3VNafK5e0tieG0xtzUGcYzWWiCCYcCY9RO6ZoGYrDy12qJaYOzhZw++aw+zHZPE12E6/Azw/my7Ub2aTe1rzF1Pu6iJrHHdrHz3J2Fp2M7KGweFrUQO6q1KY5Nc4Aemy2puXup6mPbEG45Hoq4akYLHX5HmOq4uK2cnSHxVTvmRVFoIOnaCL+E8SVCZlk1OjqaIqQWlpk2gbkCxN1s9PC6S4cOCgs1p3VXhJdx1Lvp47OUtTcQ3j3ReOuh7Sfk4qHxlS6mezTw3EtnZwe2OcsMA9JAUBjx4iORIV32R/lWbkWFNesym39RueQFyfZdWwmWtY0NaIAC1H8NcqgVKxHJjf8Ak4/8fmt/hTIo5Mt1H1aKw6gUlXUdiHKdK5WJUqLGqOVx7ljVaqJeta9U6xBBBgjY/Q8wsXvFXWplc2JVmKgd60eGfzGD9J4ub1/ddAyXMRWpAzJESefJ3qPquZYPE6XgH4anhPn+k+u3qFsXY3G93iHUSbGdPlv+/wDyWnDJmzxb2iIr1IiIgIiICIiAiIgIiICIiAtfzbAmn4hdh4cQfqERV8kljvjtmSErVwJi3ktK7XZq/SWsME8eXkiLBl09XjnbVMhzmtQJZTdp1GSCA5pO2oTMFfQHYuoXYDDk8Wk+7nGURaPj+1HzJqRk5xkzazZ2eNnfQ9P2WlPpe4RF1zye2fgt9MKuy6gs1oblEWSt2F7RuSt/PB/pDj/8/VR78Jrr1OQcR7kqiLrFOd7rq+S4MUqLGDgL+Zufms9z0RdRmrDruUZiXIiV1EVVqLGc9EXJXgvTvURSDnSCDx+XIrOGYkChiBZzHQ6OhLXfsfkqorMKqznp1vD1tbGuGzgD7iVcRFtYxERAREQEREH/2Q=="/>
          <p:cNvSpPr>
            <a:spLocks noChangeAspect="1" noChangeArrowheads="1"/>
          </p:cNvSpPr>
          <p:nvPr/>
        </p:nvSpPr>
        <p:spPr bwMode="auto">
          <a:xfrm>
            <a:off x="-73025" y="-4413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AutoShape 6" descr="data:image/jpeg;base64,/9j/4AAQSkZJRgABAQAAAQABAAD/2wCEAAkGBhQSEBMUEhMWFBUVGBUVGBUVFRUUFxcZGBQWFBQVFhcXHCYeGhwkGRUaHy8gJCcpLCwsFx4xNTAqNSYrLCkBCQoKDgwOGg8PGC0kHCQsLCwsLCksLSwsLywsLCwsLCwpLCwtKSwpLCwsLCwsLCwvLywsLCwsLCksLCwsLCwsLP/AABEIALcBEwMBIgACEQEDEQH/xAAcAAEAAQUBAQAAAAAAAAAAAAAABQEDBAYHAgj/xAA6EAABAwIEAwYEBQMDBQAAAAABAAIRAyEEBRIxQVFhBhMicYGRMqHB8AcjQrHRUuHxFHKyFWKSosL/xAAZAQEAAwEBAAAAAAAAAAAAAAAAAQMEAgX/xAAmEQEBAAICAgEEAQUAAAAAAAAAAQIRAyESMQQiQVFhExQyQnGB/9oADAMBAAIRAxEAPwDuKIiAiIgIiICIiAiIgIiICIiAiIgIiICIiAiIgIiICIiAiIgIiICIiAiIgIiICIiAiIgIiICIiAiIgIiICIiAiIgLGxmY06TSXuA6cfQLX+1HbFtAaKZBdxcLgcwOq53i88Li7USQZm97wD87qvLPTvHC1vVT8RW96Whg0jiTfz5enReD+IwDoNMRtYmfiA39Vyl+KOotced/PYx1F/RMRio0meEHzG/vErj+SuvB1x/4i0wT4JAjY3v6KbyftJRxJIpu8Q3aRB6xwK4K7EnSZ6e2pSHZ3OHU3NeHEOm0fM+x+amZ/lFwd/Rc5yb8SHCq2nWGoPIAdYFgJgE8xx5rooKtl24s0qiIpQIiICIiAiIgIiICIiAiIgx3VTvy4L0K5VzuxyVBRHn5oLTqx/x9/wAoKpNvv+yu90OSoKIQeBWMD9+aoK5/dXu7HJU7ockFab5C9KgCqgIiICIiDHdVJNuHDmtV7R9onPmlRMWOpwBuNonh5cbXUh20zXuaBDfjfYR8ytLwOCqOAL5M736kzHqqeTPXS3DDfaCxzi+STIu4WggCb78x/MLBZg9RsTZxG39PxTyBH2FtTuz2snf3Pl6qlPs6W2uR/j32Cz+S/wAdNUrZUH3gls6JAuCXGP2n6K5UymRpJN+MSPhBJJHC/wC3rsz8i0mRxseqtf8AT4tfb5TYJs00zGYUsBabxB8+I4m1/msWkbxwAv6mf2hbbnGVajbc3/uoCvgN7RP7cPv+FOyx5yzFfmzB858iPddQ7Ddq3Pqdy9xINhP6SNguU4ZhF4uL/K0rNyjMnUXF2xkAem5PuF3MtXbjLHp9EIozs7mwxGHZUBvADujgL/z6qTWpmWHVCTbhw5oK5V00xyVBRHn5oLL65i3In29f5VTVNx5ifvZXe6HJU7kf24fdkHgVSB8pQVj0+wD9Vd7sclTuhyCBSfIXtUAhVQEREBERAREQEREBERAREQEREBEXitU0tceQJ9hKDnHaDFOr4xzGmzSRzHLbyA9lM5flOkXusDI8NrqOqEbmZ9VtbGrFl3WvHqaYwwYA2Vt2HCkNCtVKajTraMrYYLArYUKYqsWLUpLmuppCYnBgqDxuT3JK22pSWDiqdlG06aHisKBbT8491g1mAACP7LZM2w/Ja5SZpf4pPICw/kqZSx1P8K3/AJDwObTf1ut5Whfh/VAkN8IIkmSZ91vbfNbOO7jFnNV6REVjgREQEREBERAREQEREBERAREQEREBERAREQFE9pcw7qg60l/hHSbSpUla32uo6+7byIJ+i4zuo7wm6ZRhg2mDG91JNKx2+Fo6AKzUxrm703R0E/ILK1SJDUrdRyx8NmDH7OBPLiPML2ShpberFRe3G6x671y70s1SsKqFk1XLDqOUDDr0AdwtVzykGXW2Yk2Wr9ox4ZRKe/D7FlxIbNxpNuBuSCupU3Aiy53+FWCOku0hoA4cSbD9nLoula+OajDnd1VERWuBERAREQEREBERAREQULlVYxaes87o0nr6T9UGQShKxnNPI/Moz1twugygUWNpPX5qgB5HyuPv/O6DKReKQtde0BERB4eQoDNmfnNnkI4rYYUZmlDxtdwiL87/AMqrkm4s47rJiVK1rcOCgsd2vFF2k06rurKbnDylTLTIvvblPX+yx8TTtMXH+7/Kztn/ABq2M7VYWq9upzqTzOnW0sNt77DfitgybFOO7w8RvN1E5pl1OrOqmwkEwS0n3tv5fwveS4NtEw0EAmw8RA8Lufv0UXSZvXafxtYNuonH5qxoEmPmvWdYwNaeJi2+8XkKAy7N2kmKYqEHifhvaQeEKJN1P22zz2hafhZUd5MMLy7MZv3bwOZb/Cj8x7Q1qbg00QWkfE0VBEDa4Mzw29FG4Htj3jtLmlh6j6rq46RjZkn3Vw7ZROdsHdknos5lQG44rBzsS0Dn/K4+6bOmyfhfnrSw03NILnHS60EBoAB5GZXQ1y7sbgga2H7sw2mXOd1gSPmumU8S0ktBEjgtfFluMfNhMbNLhcqrHc0yd/nb7++K8tJ6+k9ef38lapZJKErFe0kcdjz9FXmL8bCdrbe6DJBVVjkHr8/v/C8hp5H58h6TugykVujMX+/dXEBERAREQEREBERAREQEREBERAVuuPC7yKuK3X+F3kf2UX0me0FK8VIKtueo/HY6PCLuN4+pWHenpybXsRVYzcq+SNG0KLwuAOrXUueA4BSVSuCDNlz7Tf0h81IcDNxyUBh8A01C+nYgwY/YqWzGu0H4lCUJZitbfgeAHD/uFgfaAoTjGw9ySL3WFictpn9IUnqssHE1YXRIxAwNssTG0i8wNxCzaA1OWE7MGd49rXNLwHO077Rv+8dFGkWyJ/s/TDBOonRBc0WMcb+S35rW/l6B4ZJEctJH1XJWYt9Gq14Ejc7xLt9QH6d5jYEEbLpnZ/EA0m7x+kHcDfSeomPRX8V70xc032l0RFqZxERAREQEREBERAREQEREBERAREQEREBEVHOAEmwHEoKqhCg8w7aYal+o1Dv+W0vtE6iRYDqtZpfiuC5002AXDB3nideOItO/RUZfI451tfh8flym5imMY0seWngtZzKrUFaoaIaX6PDqktkAkAwpDHZ+apa4uaJgeAAn1kqJeGuqumoHObfRxiB8QHv6heXn8jDf0vRwwsn1LvZztI/E0NbmN1tJa9jTDmuDos124MgzPFZWMzERDpZw8YIHUatvmtPx2esZWc7D0DrMS5kNJIM3gGRIBureJzLMqgaY0tsQwsYdUmwggkm8qyc0vuaWzgynvU/30nqxocKjSf8AcFbdVbwIPkQo2m+qR+ZRYagPiaPDsDYcJmOMbqHfkzqzg/EQ3SSQxlhMk3O/GPRWYZY5eqrymm94TEa6cjhZYeIcVXLaumiAqVnTdTEKUquhj3nZrS75WXPspxR/1JdPhLoMTcu8JH/sVvWfNjBVIN4k+QIn+fRaNloYxwcZdp2GzZ5z9dyu/sz5d11zC5b8BI8QpNcPMsDp/cHyUxkdZ4rMaY0PYXNjg5p8V/JzfZaxlOcf6hlO4GljmVHAmIYdQaAf6hIJ5A8YWx9jgXik6LMbUv1e5th6ALvG/VpRlOm3IiLYzCIiAiIgIiICIiAiIgIrbqoleu9HNB6RW3Vx5+S1/tPnFRtGr3JAIbAdBJDiSD5cPmucspjN13hhc7qJDF9qMLSq91Ur021ILtBdeGguPkYaTG9l7rZ/SbEEu/2gke+y4jkeUOr1O/xZOpxDjrEy0AX5yQAL8OMroVTMabWkAxsIiAIBAN9vTmsHL8yy6wasfja/ubSztHRO7i2eYP0lX2ZzRLdXeNiYuYvyg3WkVs9pGWgkHaSGjrz58DusmnRo1G6muDXjjOiZ4EbRM+6q/rOWe5E34+Pvtn9ofxEw+Gga2uJAIIOqecAfyLnzWpZt24rYlrTRrmjTMucWgtdpFixpgy4nz2K9Y2vSbW7oYYVZIbUdLXaQQJIB4eL1WL2oyClSgMZpMF2una0OaJbtN+XquMvk55e+l+HFx46mu0ZhsTSp0nFgIAvIdqc6T4je1hwC1PGt/NqAO8InQAZBBktjzA+Szs6a1tJmmo48yIgSJAc2Zbx6WOyhcZiHB40G9m2MiPW3CfROLDu5fltnJJdRvGWZ+xuFYRBeYa0HbVESTy/hQmKxNWnWNSm50lrWh5GlrjLnEiTYXgDpxUDRbUbq0tIi7Tf4tQENMXF9uit1cVULZeHEsteYBJgRedosup8fx9OMeTHz9N7yHG0aVEmqWucD4jE3deOG1/sqXOfNqACk8mdiBaxuJuuYYam9w0w7eS0hwAEahcbE6duq27DYV1Kg1keJ3hJv4RPiJ/3G3kCqc/jav7plljlbUniazA86bniG8I5n+OStOBdtA8rWWPRoaZDgbdD7+S9uxUcDwO3PZXY8cw9KklRcAOgVA+TZYbHOJvbod/ZWsTjdR7tmwu88+Tf56ea625Z4qh+oG7SC2OhsT6rQO0GXVMM+HOLmkyx02cOvIjYhbthZBCkMTl7K9MsqN1NN+rTwc08Cu8Kp5Jpq3YrFPcX0m7PaXTxBaJt5xHqu59lsJowzJEEgGFzHsT2ZNDFtaSHMJhro36EcHdF2RrYECy08OPe2Xlv2VRW3VY+/T6qvejmtLO9orbqwHVDWEILiLwKoQVh9/ug9oqB0qqAiIgIiILH+nRtE/TnKvogxa1IhpMiw9loXafNe4ovIbJAMDgZ+910WrT1Ag8Vp/aLsm+rt428Rx9v4WfmmV9NXxssZfqch7O9o2tY1lbU2DIdBcN5Elt4E8vVb9lWXMrtFRlwZh4c6DO8D79YXnKuw9JtaalOzdmEWJ6g7gRsp7Oc2p4ekXOIaGj/ACx+O7ut2eU3rFqXaTLW4d7CGh7XETcgjyIsPZTGFw4FMOpgQQCA6SfIrQMd22fWrSWNNNu1N8/8AkXNIIPkfdbPkPaplR7aQpmmHbHWani5XAIB6k8PNR/HLe/TvLep09083wrqwZXpd091m1GzpeZsJF2mdgfdT+FwFEyWvL+HxAxuY6LBx2WQ9tVjQXMdqg/MeoJUVnmWaorUXOpvFw4WI5tPMTwNlzcNenHhjl6ulO0fYxurW1uphkOaLmCQZjzEytAzrKC2rppuL3G+n4SALNi9yDIjfay3rKu2xEMxJ7t+2vam7lJ/SfO3VXs/7FjEt7yi4NqC42LXeotdcY5ZY5eukz6es65fVzKAJB2DSHOI8IEEaRsfuLqS103NpvZIdGnW5xjcuMgxfrbpsFZ7SdmqjIqFukfqEGxFiZjaeKwm5ZWFMxLg250gyOccz0WrzmUlxqvLHxv6bHkDwTpkOgOYyS4wIgbjrtYQPVZ2PzjxSzgXaZNgCANovNz68Vj5FgQyk906nENF/0tcD+4Cw8S26q3bdrscZ6X6WJLvjl3i1CHEcSQOokn34KVw2I2IbBHEGLkAEx6KEwy2DK8A6p8Itz4Kd1GUi1jcUR8Ni6w8+f1V7J8u1TcAcXOMdSepvwUzSyBgMkajzP0CyRgwOCjX5V+XWotU8FQH63uPMANHzusnD0GkwHweAfF7cP8K06hCt+auxs/CjKW/dnUS6m6RYg8OBW75NnjawANnjcc+oWgsxhB5+e/of5WVTxI+JsiLkj4m9S0bjqPZXYXXpRnLfboXcb9VRtE+3HfiVE5Jn2uGVCCT8Lxs7+6nVol2os0sHDkjfn6TZUFEyfMmfZZCKULJoeSp3B5/LoB9FfRB4pMgL2iICIiAiIgIiICIiCKz0WbeDf6LmvabJ34oFkmZkchHMLp+bYA1AC03bNuY/lQzKQHC6x82O8m3gz8Z05Zl/4XVS/wDNqBjB/SJe76D5rdMsyWhh4DGjzN3HzKl8TjGgxueQuVBZhScZLnaB/SDc+buA6D3VNafK5e0tieG0xtzUGcYzWWiCCYcCY9RO6ZoGYrDy12qJaYOzhZw++aw+zHZPE12E6/Azw/my7Ub2aTe1rzF1Pu6iJrHHdrHz3J2Fp2M7KGweFrUQO6q1KY5Nc4Aemy2puXup6mPbEG45Hoq4akYLHX5HmOq4uK2cnSHxVTvmRVFoIOnaCL+E8SVCZlk1OjqaIqQWlpk2gbkCxN1s9PC6S4cOCgs1p3VXhJdx1Lvp47OUtTcQ3j3ReOuh7Sfk4qHxlS6mezTw3EtnZwe2OcsMA9JAUBjx4iORIV32R/lWbkWFNesym39RueQFyfZdWwmWtY0NaIAC1H8NcqgVKxHJjf8Ak4/8fmt/hTIo5Mt1H1aKw6gUlXUdiHKdK5WJUqLGqOVx7ljVaqJeta9U6xBBBgjY/Q8wsXvFXWplc2JVmKgd60eGfzGD9J4ub1/ddAyXMRWpAzJESefJ3qPquZYPE6XgH4anhPn+k+u3qFsXY3G93iHUSbGdPlv+/wDyWnDJmzxb2iIr1IiIgIiICIiAiIgIiICIiAtfzbAmn4hdh4cQfqERV8kljvjtmSErVwJi3ktK7XZq/SWsME8eXkiLBl09XjnbVMhzmtQJZTdp1GSCA5pO2oTMFfQHYuoXYDDk8Wk+7nGURaPj+1HzJqRk5xkzazZ2eNnfQ9P2WlPpe4RF1zye2fgt9MKuy6gs1oblEWSt2F7RuSt/PB/pDj/8/VR78Jrr1OQcR7kqiLrFOd7rq+S4MUqLGDgL+Zufms9z0RdRmrDruUZiXIiV1EVVqLGc9EXJXgvTvURSDnSCDx+XIrOGYkChiBZzHQ6OhLXfsfkqorMKqznp1vD1tbGuGzgD7iVcRFtYxERAREQEREH/2Q=="/>
          <p:cNvSpPr>
            <a:spLocks noChangeAspect="1" noChangeArrowheads="1"/>
          </p:cNvSpPr>
          <p:nvPr/>
        </p:nvSpPr>
        <p:spPr bwMode="auto">
          <a:xfrm>
            <a:off x="146038" y="-381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AutoShape 8" descr="data:image/jpeg;base64,/9j/4AAQSkZJRgABAQAAAQABAAD/2wCEAAkGBhQSEBMUEhMWFBUVGBUVGBUVFRUUFxcZGBQWFBQVFhcXHCYeGhwkGRUaHy8gJCcpLCwsFx4xNTAqNSYrLCkBCQoKDgwOGg8PGC0kHCQsLCwsLCksLSwsLywsLCwsLCwpLCwtKSwpLCwsLCwsLCwvLywsLCwsLCksLCwsLCwsLP/AABEIALcBEwMBIgACEQEDEQH/xAAcAAEAAQUBAQAAAAAAAAAAAAAABQEDBAYHAgj/xAA6EAABAwIEAwYEBQMDBQAAAAABAAIRAyEEBRIxQVFhBhMicYGRMqHB8AcjQrHRUuHxFHKyFWKSosL/xAAZAQEAAwEBAAAAAAAAAAAAAAAAAQMEAgX/xAAmEQEBAAICAgEEAQUAAAAAAAAAAQIRAyESMQQiQVFhExQyQnGB/9oADAMBAAIRAxEAPwDuKIiAiIgIiICIiAiIgIiICIiAiIgIiICIiAiIgIiICIiAiIgIiICIiAiIgIiICIiAiIgIiICIiAiIgIiICIiAiIgLGxmY06TSXuA6cfQLX+1HbFtAaKZBdxcLgcwOq53i88Li7USQZm97wD87qvLPTvHC1vVT8RW96Whg0jiTfz5enReD+IwDoNMRtYmfiA39Vyl+KOotced/PYx1F/RMRio0meEHzG/vErj+SuvB1x/4i0wT4JAjY3v6KbyftJRxJIpu8Q3aRB6xwK4K7EnSZ6e2pSHZ3OHU3NeHEOm0fM+x+amZ/lFwd/Rc5yb8SHCq2nWGoPIAdYFgJgE8xx5rooKtl24s0qiIpQIiICIiAiIgIiICIiAiIgx3VTvy4L0K5VzuxyVBRHn5oLTqx/x9/wAoKpNvv+yu90OSoKIQeBWMD9+aoK5/dXu7HJU7ockFab5C9KgCqgIiICIiDHdVJNuHDmtV7R9onPmlRMWOpwBuNonh5cbXUh20zXuaBDfjfYR8ytLwOCqOAL5M736kzHqqeTPXS3DDfaCxzi+STIu4WggCb78x/MLBZg9RsTZxG39PxTyBH2FtTuz2snf3Pl6qlPs6W2uR/j32Cz+S/wAdNUrZUH3gls6JAuCXGP2n6K5UymRpJN+MSPhBJJHC/wC3rsz8i0mRxseqtf8AT4tfb5TYJs00zGYUsBabxB8+I4m1/msWkbxwAv6mf2hbbnGVajbc3/uoCvgN7RP7cPv+FOyx5yzFfmzB858iPddQ7Ddq3Pqdy9xINhP6SNguU4ZhF4uL/K0rNyjMnUXF2xkAem5PuF3MtXbjLHp9EIozs7mwxGHZUBvADujgL/z6qTWpmWHVCTbhw5oK5V00xyVBRHn5oLL65i3In29f5VTVNx5ifvZXe6HJU7kf24fdkHgVSB8pQVj0+wD9Vd7sclTuhyCBSfIXtUAhVQEREBERAREQEREBERAREQEREBEXitU0tceQJ9hKDnHaDFOr4xzGmzSRzHLbyA9lM5flOkXusDI8NrqOqEbmZ9VtbGrFl3WvHqaYwwYA2Vt2HCkNCtVKajTraMrYYLArYUKYqsWLUpLmuppCYnBgqDxuT3JK22pSWDiqdlG06aHisKBbT8491g1mAACP7LZM2w/Ja5SZpf4pPICw/kqZSx1P8K3/AJDwObTf1ut5Whfh/VAkN8IIkmSZ91vbfNbOO7jFnNV6REVjgREQEREBERAREQEREBERAREQEREBERAREQFE9pcw7qg60l/hHSbSpUla32uo6+7byIJ+i4zuo7wm6ZRhg2mDG91JNKx2+Fo6AKzUxrm703R0E/ILK1SJDUrdRyx8NmDH7OBPLiPML2ShpberFRe3G6x671y70s1SsKqFk1XLDqOUDDr0AdwtVzykGXW2Yk2Wr9ox4ZRKe/D7FlxIbNxpNuBuSCupU3Aiy53+FWCOku0hoA4cSbD9nLoula+OajDnd1VERWuBERAREQEREBERAREQULlVYxaes87o0nr6T9UGQShKxnNPI/Moz1twugygUWNpPX5qgB5HyuPv/O6DKReKQtde0BERB4eQoDNmfnNnkI4rYYUZmlDxtdwiL87/AMqrkm4s47rJiVK1rcOCgsd2vFF2k06rurKbnDylTLTIvvblPX+yx8TTtMXH+7/Kztn/ABq2M7VYWq9upzqTzOnW0sNt77DfitgybFOO7w8RvN1E5pl1OrOqmwkEwS0n3tv5fwveS4NtEw0EAmw8RA8Lufv0UXSZvXafxtYNuonH5qxoEmPmvWdYwNaeJi2+8XkKAy7N2kmKYqEHifhvaQeEKJN1P22zz2hafhZUd5MMLy7MZv3bwOZb/Cj8x7Q1qbg00QWkfE0VBEDa4Mzw29FG4Htj3jtLmlh6j6rq46RjZkn3Vw7ZROdsHdknos5lQG44rBzsS0Dn/K4+6bOmyfhfnrSw03NILnHS60EBoAB5GZXQ1y7sbgga2H7sw2mXOd1gSPmumU8S0ktBEjgtfFluMfNhMbNLhcqrHc0yd/nb7++K8tJ6+k9ef38lapZJKErFe0kcdjz9FXmL8bCdrbe6DJBVVjkHr8/v/C8hp5H58h6TugykVujMX+/dXEBERAREQEREBERAREQEREBERAVuuPC7yKuK3X+F3kf2UX0me0FK8VIKtueo/HY6PCLuN4+pWHenpybXsRVYzcq+SNG0KLwuAOrXUueA4BSVSuCDNlz7Tf0h81IcDNxyUBh8A01C+nYgwY/YqWzGu0H4lCUJZitbfgeAHD/uFgfaAoTjGw9ySL3WFictpn9IUnqssHE1YXRIxAwNssTG0i8wNxCzaA1OWE7MGd49rXNLwHO077Rv+8dFGkWyJ/s/TDBOonRBc0WMcb+S35rW/l6B4ZJEctJH1XJWYt9Gq14Ejc7xLt9QH6d5jYEEbLpnZ/EA0m7x+kHcDfSeomPRX8V70xc032l0RFqZxERAREQEREBERAREQEREBERAREQEREBEVHOAEmwHEoKqhCg8w7aYal+o1Dv+W0vtE6iRYDqtZpfiuC5002AXDB3nideOItO/RUZfI451tfh8flym5imMY0seWngtZzKrUFaoaIaX6PDqktkAkAwpDHZ+apa4uaJgeAAn1kqJeGuqumoHObfRxiB8QHv6heXn8jDf0vRwwsn1LvZztI/E0NbmN1tJa9jTDmuDos124MgzPFZWMzERDpZw8YIHUatvmtPx2esZWc7D0DrMS5kNJIM3gGRIBureJzLMqgaY0tsQwsYdUmwggkm8qyc0vuaWzgynvU/30nqxocKjSf8AcFbdVbwIPkQo2m+qR+ZRYagPiaPDsDYcJmOMbqHfkzqzg/EQ3SSQxlhMk3O/GPRWYZY5eqrymm94TEa6cjhZYeIcVXLaumiAqVnTdTEKUquhj3nZrS75WXPspxR/1JdPhLoMTcu8JH/sVvWfNjBVIN4k+QIn+fRaNloYxwcZdp2GzZ5z9dyu/sz5d11zC5b8BI8QpNcPMsDp/cHyUxkdZ4rMaY0PYXNjg5p8V/JzfZaxlOcf6hlO4GljmVHAmIYdQaAf6hIJ5A8YWx9jgXik6LMbUv1e5th6ALvG/VpRlOm3IiLYzCIiAiIgIiICIiAiIgIrbqoleu9HNB6RW3Vx5+S1/tPnFRtGr3JAIbAdBJDiSD5cPmucspjN13hhc7qJDF9qMLSq91Ur021ILtBdeGguPkYaTG9l7rZ/SbEEu/2gke+y4jkeUOr1O/xZOpxDjrEy0AX5yQAL8OMroVTMabWkAxsIiAIBAN9vTmsHL8yy6wasfja/ubSztHRO7i2eYP0lX2ZzRLdXeNiYuYvyg3WkVs9pGWgkHaSGjrz58DusmnRo1G6muDXjjOiZ4EbRM+6q/rOWe5E34+Pvtn9ofxEw+Gga2uJAIIOqecAfyLnzWpZt24rYlrTRrmjTMucWgtdpFixpgy4nz2K9Y2vSbW7oYYVZIbUdLXaQQJIB4eL1WL2oyClSgMZpMF2una0OaJbtN+XquMvk55e+l+HFx46mu0ZhsTSp0nFgIAvIdqc6T4je1hwC1PGt/NqAO8InQAZBBktjzA+Szs6a1tJmmo48yIgSJAc2Zbx6WOyhcZiHB40G9m2MiPW3CfROLDu5fltnJJdRvGWZ+xuFYRBeYa0HbVESTy/hQmKxNWnWNSm50lrWh5GlrjLnEiTYXgDpxUDRbUbq0tIi7Tf4tQENMXF9uit1cVULZeHEsteYBJgRedosup8fx9OMeTHz9N7yHG0aVEmqWucD4jE3deOG1/sqXOfNqACk8mdiBaxuJuuYYam9w0w7eS0hwAEahcbE6duq27DYV1Kg1keJ3hJv4RPiJ/3G3kCqc/jav7plljlbUniazA86bniG8I5n+OStOBdtA8rWWPRoaZDgbdD7+S9uxUcDwO3PZXY8cw9KklRcAOgVA+TZYbHOJvbod/ZWsTjdR7tmwu88+Tf56ea625Z4qh+oG7SC2OhsT6rQO0GXVMM+HOLmkyx02cOvIjYhbthZBCkMTl7K9MsqN1NN+rTwc08Cu8Kp5Jpq3YrFPcX0m7PaXTxBaJt5xHqu59lsJowzJEEgGFzHsT2ZNDFtaSHMJhro36EcHdF2RrYECy08OPe2Xlv2VRW3VY+/T6qvejmtLO9orbqwHVDWEILiLwKoQVh9/ug9oqB0qqAiIgIiILH+nRtE/TnKvogxa1IhpMiw9loXafNe4ovIbJAMDgZ+910WrT1Ag8Vp/aLsm+rt428Rx9v4WfmmV9NXxssZfqch7O9o2tY1lbU2DIdBcN5Elt4E8vVb9lWXMrtFRlwZh4c6DO8D79YXnKuw9JtaalOzdmEWJ6g7gRsp7Oc2p4ekXOIaGj/ACx+O7ut2eU3rFqXaTLW4d7CGh7XETcgjyIsPZTGFw4FMOpgQQCA6SfIrQMd22fWrSWNNNu1N8/8AkXNIIPkfdbPkPaplR7aQpmmHbHWani5XAIB6k8PNR/HLe/TvLep09083wrqwZXpd091m1GzpeZsJF2mdgfdT+FwFEyWvL+HxAxuY6LBx2WQ9tVjQXMdqg/MeoJUVnmWaorUXOpvFw4WI5tPMTwNlzcNenHhjl6ulO0fYxurW1uphkOaLmCQZjzEytAzrKC2rppuL3G+n4SALNi9yDIjfay3rKu2xEMxJ7t+2vam7lJ/SfO3VXs/7FjEt7yi4NqC42LXeotdcY5ZY5eukz6es65fVzKAJB2DSHOI8IEEaRsfuLqS103NpvZIdGnW5xjcuMgxfrbpsFZ7SdmqjIqFukfqEGxFiZjaeKwm5ZWFMxLg250gyOccz0WrzmUlxqvLHxv6bHkDwTpkOgOYyS4wIgbjrtYQPVZ2PzjxSzgXaZNgCANovNz68Vj5FgQyk906nENF/0tcD+4Cw8S26q3bdrscZ6X6WJLvjl3i1CHEcSQOokn34KVw2I2IbBHEGLkAEx6KEwy2DK8A6p8Itz4Kd1GUi1jcUR8Ni6w8+f1V7J8u1TcAcXOMdSepvwUzSyBgMkajzP0CyRgwOCjX5V+XWotU8FQH63uPMANHzusnD0GkwHweAfF7cP8K06hCt+auxs/CjKW/dnUS6m6RYg8OBW75NnjawANnjcc+oWgsxhB5+e/of5WVTxI+JsiLkj4m9S0bjqPZXYXXpRnLfboXcb9VRtE+3HfiVE5Jn2uGVCCT8Lxs7+6nVol2os0sHDkjfn6TZUFEyfMmfZZCKULJoeSp3B5/LoB9FfRB4pMgL2iICIiAiIgIiICIiCKz0WbeDf6LmvabJ34oFkmZkchHMLp+bYA1AC03bNuY/lQzKQHC6x82O8m3gz8Z05Zl/4XVS/wDNqBjB/SJe76D5rdMsyWhh4DGjzN3HzKl8TjGgxueQuVBZhScZLnaB/SDc+buA6D3VNafK5e0tieG0xtzUGcYzWWiCCYcCY9RO6ZoGYrDy12qJaYOzhZw++aw+zHZPE12E6/Azw/my7Ub2aTe1rzF1Pu6iJrHHdrHz3J2Fp2M7KGweFrUQO6q1KY5Nc4Aemy2puXup6mPbEG45Hoq4akYLHX5HmOq4uK2cnSHxVTvmRVFoIOnaCL+E8SVCZlk1OjqaIqQWlpk2gbkCxN1s9PC6S4cOCgs1p3VXhJdx1Lvp47OUtTcQ3j3ReOuh7Sfk4qHxlS6mezTw3EtnZwe2OcsMA9JAUBjx4iORIV32R/lWbkWFNesym39RueQFyfZdWwmWtY0NaIAC1H8NcqgVKxHJjf8Ak4/8fmt/hTIo5Mt1H1aKw6gUlXUdiHKdK5WJUqLGqOVx7ljVaqJeta9U6xBBBgjY/Q8wsXvFXWplc2JVmKgd60eGfzGD9J4ub1/ddAyXMRWpAzJESefJ3qPquZYPE6XgH4anhPn+k+u3qFsXY3G93iHUSbGdPlv+/wDyWnDJmzxb2iIr1IiIgIiICIiAiIgIiICIiAtfzbAmn4hdh4cQfqERV8kljvjtmSErVwJi3ktK7XZq/SWsME8eXkiLBl09XjnbVMhzmtQJZTdp1GSCA5pO2oTMFfQHYuoXYDDk8Wk+7nGURaPj+1HzJqRk5xkzazZ2eNnfQ9P2WlPpe4RF1zye2fgt9MKuy6gs1oblEWSt2F7RuSt/PB/pDj/8/VR78Jrr1OQcR7kqiLrFOd7rq+S4MUqLGDgL+Zufms9z0RdRmrDruUZiXIiV1EVVqLGc9EXJXgvTvURSDnSCDx+XIrOGYkChiBZzHQ6OhLXfsfkqorMKqznp1vD1tbGuGzgD7iVcRFtYxERAREQEREH/2Q=="/>
          <p:cNvSpPr>
            <a:spLocks noChangeAspect="1" noChangeArrowheads="1"/>
          </p:cNvSpPr>
          <p:nvPr/>
        </p:nvSpPr>
        <p:spPr bwMode="auto">
          <a:xfrm>
            <a:off x="69838" y="-4413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AutoShape 10" descr="data:image/jpeg;base64,/9j/4AAQSkZJRgABAQAAAQABAAD/2wCEAAkGBhQSEBMUEhMWFBUVGBUVGBUVFRUUFxcZGBQWFBQVFhcXHCYeGhwkGRUaHy8gJCcpLCwsFx4xNTAqNSYrLCkBCQoKDgwOGg8PGC0kHCQsLCwsLCksLSwsLywsLCwsLCwpLCwtKSwpLCwsLCwsLCwvLywsLCwsLCksLCwsLCwsLP/AABEIALcBEwMBIgACEQEDEQH/xAAcAAEAAQUBAQAAAAAAAAAAAAAABQEDBAYHAgj/xAA6EAABAwIEAwYEBQMDBQAAAAABAAIRAyEEBRIxQVFhBhMicYGRMqHB8AcjQrHRUuHxFHKyFWKSosL/xAAZAQEAAwEBAAAAAAAAAAAAAAAAAQMEAgX/xAAmEQEBAAICAgEEAQUAAAAAAAAAAQIRAyESMQQiQVFhExQyQnGB/9oADAMBAAIRAxEAPwDuKIiAiIgIiICIiAiIgIiICIiAiIgIiICIiAiIgIiICIiAiIgIiICIiAiIgIiICIiAiIgIiICIiAiIgIiICIiAiIgLGxmY06TSXuA6cfQLX+1HbFtAaKZBdxcLgcwOq53i88Li7USQZm97wD87qvLPTvHC1vVT8RW96Whg0jiTfz5enReD+IwDoNMRtYmfiA39Vyl+KOotced/PYx1F/RMRio0meEHzG/vErj+SuvB1x/4i0wT4JAjY3v6KbyftJRxJIpu8Q3aRB6xwK4K7EnSZ6e2pSHZ3OHU3NeHEOm0fM+x+amZ/lFwd/Rc5yb8SHCq2nWGoPIAdYFgJgE8xx5rooKtl24s0qiIpQIiICIiAiIgIiICIiAiIgx3VTvy4L0K5VzuxyVBRHn5oLTqx/x9/wAoKpNvv+yu90OSoKIQeBWMD9+aoK5/dXu7HJU7ockFab5C9KgCqgIiICIiDHdVJNuHDmtV7R9onPmlRMWOpwBuNonh5cbXUh20zXuaBDfjfYR8ytLwOCqOAL5M736kzHqqeTPXS3DDfaCxzi+STIu4WggCb78x/MLBZg9RsTZxG39PxTyBH2FtTuz2snf3Pl6qlPs6W2uR/j32Cz+S/wAdNUrZUH3gls6JAuCXGP2n6K5UymRpJN+MSPhBJJHC/wC3rsz8i0mRxseqtf8AT4tfb5TYJs00zGYUsBabxB8+I4m1/msWkbxwAv6mf2hbbnGVajbc3/uoCvgN7RP7cPv+FOyx5yzFfmzB858iPddQ7Ddq3Pqdy9xINhP6SNguU4ZhF4uL/K0rNyjMnUXF2xkAem5PuF3MtXbjLHp9EIozs7mwxGHZUBvADujgL/z6qTWpmWHVCTbhw5oK5V00xyVBRHn5oLL65i3In29f5VTVNx5ifvZXe6HJU7kf24fdkHgVSB8pQVj0+wD9Vd7sclTuhyCBSfIXtUAhVQEREBERAREQEREBERAREQEREBEXitU0tceQJ9hKDnHaDFOr4xzGmzSRzHLbyA9lM5flOkXusDI8NrqOqEbmZ9VtbGrFl3WvHqaYwwYA2Vt2HCkNCtVKajTraMrYYLArYUKYqsWLUpLmuppCYnBgqDxuT3JK22pSWDiqdlG06aHisKBbT8491g1mAACP7LZM2w/Ja5SZpf4pPICw/kqZSx1P8K3/AJDwObTf1ut5Whfh/VAkN8IIkmSZ91vbfNbOO7jFnNV6REVjgREQEREBERAREQEREBERAREQEREBERAREQFE9pcw7qg60l/hHSbSpUla32uo6+7byIJ+i4zuo7wm6ZRhg2mDG91JNKx2+Fo6AKzUxrm703R0E/ILK1SJDUrdRyx8NmDH7OBPLiPML2ShpberFRe3G6x671y70s1SsKqFk1XLDqOUDDr0AdwtVzykGXW2Yk2Wr9ox4ZRKe/D7FlxIbNxpNuBuSCupU3Aiy53+FWCOku0hoA4cSbD9nLoula+OajDnd1VERWuBERAREQEREBERAREQULlVYxaes87o0nr6T9UGQShKxnNPI/Moz1twugygUWNpPX5qgB5HyuPv/O6DKReKQtde0BERB4eQoDNmfnNnkI4rYYUZmlDxtdwiL87/AMqrkm4s47rJiVK1rcOCgsd2vFF2k06rurKbnDylTLTIvvblPX+yx8TTtMXH+7/Kztn/ABq2M7VYWq9upzqTzOnW0sNt77DfitgybFOO7w8RvN1E5pl1OrOqmwkEwS0n3tv5fwveS4NtEw0EAmw8RA8Lufv0UXSZvXafxtYNuonH5qxoEmPmvWdYwNaeJi2+8XkKAy7N2kmKYqEHifhvaQeEKJN1P22zz2hafhZUd5MMLy7MZv3bwOZb/Cj8x7Q1qbg00QWkfE0VBEDa4Mzw29FG4Htj3jtLmlh6j6rq46RjZkn3Vw7ZROdsHdknos5lQG44rBzsS0Dn/K4+6bOmyfhfnrSw03NILnHS60EBoAB5GZXQ1y7sbgga2H7sw2mXOd1gSPmumU8S0ktBEjgtfFluMfNhMbNLhcqrHc0yd/nb7++K8tJ6+k9ef38lapZJKErFe0kcdjz9FXmL8bCdrbe6DJBVVjkHr8/v/C8hp5H58h6TugykVujMX+/dXEBERAREQEREBERAREQEREBERAVuuPC7yKuK3X+F3kf2UX0me0FK8VIKtueo/HY6PCLuN4+pWHenpybXsRVYzcq+SNG0KLwuAOrXUueA4BSVSuCDNlz7Tf0h81IcDNxyUBh8A01C+nYgwY/YqWzGu0H4lCUJZitbfgeAHD/uFgfaAoTjGw9ySL3WFictpn9IUnqssHE1YXRIxAwNssTG0i8wNxCzaA1OWE7MGd49rXNLwHO077Rv+8dFGkWyJ/s/TDBOonRBc0WMcb+S35rW/l6B4ZJEctJH1XJWYt9Gq14Ejc7xLt9QH6d5jYEEbLpnZ/EA0m7x+kHcDfSeomPRX8V70xc032l0RFqZxERAREQEREBERAREQEREBERAREQEREBEVHOAEmwHEoKqhCg8w7aYal+o1Dv+W0vtE6iRYDqtZpfiuC5002AXDB3nideOItO/RUZfI451tfh8flym5imMY0seWngtZzKrUFaoaIaX6PDqktkAkAwpDHZ+apa4uaJgeAAn1kqJeGuqumoHObfRxiB8QHv6heXn8jDf0vRwwsn1LvZztI/E0NbmN1tJa9jTDmuDos124MgzPFZWMzERDpZw8YIHUatvmtPx2esZWc7D0DrMS5kNJIM3gGRIBureJzLMqgaY0tsQwsYdUmwggkm8qyc0vuaWzgynvU/30nqxocKjSf8AcFbdVbwIPkQo2m+qR+ZRYagPiaPDsDYcJmOMbqHfkzqzg/EQ3SSQxlhMk3O/GPRWYZY5eqrymm94TEa6cjhZYeIcVXLaumiAqVnTdTEKUquhj3nZrS75WXPspxR/1JdPhLoMTcu8JH/sVvWfNjBVIN4k+QIn+fRaNloYxwcZdp2GzZ5z9dyu/sz5d11zC5b8BI8QpNcPMsDp/cHyUxkdZ4rMaY0PYXNjg5p8V/JzfZaxlOcf6hlO4GljmVHAmIYdQaAf6hIJ5A8YWx9jgXik6LMbUv1e5th6ALvG/VpRlOm3IiLYzCIiAiIgIiICIiAiIgIrbqoleu9HNB6RW3Vx5+S1/tPnFRtGr3JAIbAdBJDiSD5cPmucspjN13hhc7qJDF9qMLSq91Ur021ILtBdeGguPkYaTG9l7rZ/SbEEu/2gke+y4jkeUOr1O/xZOpxDjrEy0AX5yQAL8OMroVTMabWkAxsIiAIBAN9vTmsHL8yy6wasfja/ubSztHRO7i2eYP0lX2ZzRLdXeNiYuYvyg3WkVs9pGWgkHaSGjrz58DusmnRo1G6muDXjjOiZ4EbRM+6q/rOWe5E34+Pvtn9ofxEw+Gga2uJAIIOqecAfyLnzWpZt24rYlrTRrmjTMucWgtdpFixpgy4nz2K9Y2vSbW7oYYVZIbUdLXaQQJIB4eL1WL2oyClSgMZpMF2una0OaJbtN+XquMvk55e+l+HFx46mu0ZhsTSp0nFgIAvIdqc6T4je1hwC1PGt/NqAO8InQAZBBktjzA+Szs6a1tJmmo48yIgSJAc2Zbx6WOyhcZiHB40G9m2MiPW3CfROLDu5fltnJJdRvGWZ+xuFYRBeYa0HbVESTy/hQmKxNWnWNSm50lrWh5GlrjLnEiTYXgDpxUDRbUbq0tIi7Tf4tQENMXF9uit1cVULZeHEsteYBJgRedosup8fx9OMeTHz9N7yHG0aVEmqWucD4jE3deOG1/sqXOfNqACk8mdiBaxuJuuYYam9w0w7eS0hwAEahcbE6duq27DYV1Kg1keJ3hJv4RPiJ/3G3kCqc/jav7plljlbUniazA86bniG8I5n+OStOBdtA8rWWPRoaZDgbdD7+S9uxUcDwO3PZXY8cw9KklRcAOgVA+TZYbHOJvbod/ZWsTjdR7tmwu88+Tf56ea625Z4qh+oG7SC2OhsT6rQO0GXVMM+HOLmkyx02cOvIjYhbthZBCkMTl7K9MsqN1NN+rTwc08Cu8Kp5Jpq3YrFPcX0m7PaXTxBaJt5xHqu59lsJowzJEEgGFzHsT2ZNDFtaSHMJhro36EcHdF2RrYECy08OPe2Xlv2VRW3VY+/T6qvejmtLO9orbqwHVDWEILiLwKoQVh9/ug9oqB0qqAiIgIiILH+nRtE/TnKvogxa1IhpMiw9loXafNe4ovIbJAMDgZ+910WrT1Ag8Vp/aLsm+rt428Rx9v4WfmmV9NXxssZfqch7O9o2tY1lbU2DIdBcN5Elt4E8vVb9lWXMrtFRlwZh4c6DO8D79YXnKuw9JtaalOzdmEWJ6g7gRsp7Oc2p4ekXOIaGj/ACx+O7ut2eU3rFqXaTLW4d7CGh7XETcgjyIsPZTGFw4FMOpgQQCA6SfIrQMd22fWrSWNNNu1N8/8AkXNIIPkfdbPkPaplR7aQpmmHbHWani5XAIB6k8PNR/HLe/TvLep09083wrqwZXpd091m1GzpeZsJF2mdgfdT+FwFEyWvL+HxAxuY6LBx2WQ9tVjQXMdqg/MeoJUVnmWaorUXOpvFw4WI5tPMTwNlzcNenHhjl6ulO0fYxurW1uphkOaLmCQZjzEytAzrKC2rppuL3G+n4SALNi9yDIjfay3rKu2xEMxJ7t+2vam7lJ/SfO3VXs/7FjEt7yi4NqC42LXeotdcY5ZY5eukz6es65fVzKAJB2DSHOI8IEEaRsfuLqS103NpvZIdGnW5xjcuMgxfrbpsFZ7SdmqjIqFukfqEGxFiZjaeKwm5ZWFMxLg250gyOccz0WrzmUlxqvLHxv6bHkDwTpkOgOYyS4wIgbjrtYQPVZ2PzjxSzgXaZNgCANovNz68Vj5FgQyk906nENF/0tcD+4Cw8S26q3bdrscZ6X6WJLvjl3i1CHEcSQOokn34KVw2I2IbBHEGLkAEx6KEwy2DK8A6p8Itz4Kd1GUi1jcUR8Ni6w8+f1V7J8u1TcAcXOMdSepvwUzSyBgMkajzP0CyRgwOCjX5V+XWotU8FQH63uPMANHzusnD0GkwHweAfF7cP8K06hCt+auxs/CjKW/dnUS6m6RYg8OBW75NnjawANnjcc+oWgsxhB5+e/of5WVTxI+JsiLkj4m9S0bjqPZXYXXpRnLfboXcb9VRtE+3HfiVE5Jn2uGVCCT8Lxs7+6nVol2os0sHDkjfn6TZUFEyfMmfZZCKULJoeSp3B5/LoB9FfRB4pMgL2iICIiAiIgIiICIiCKz0WbeDf6LmvabJ34oFkmZkchHMLp+bYA1AC03bNuY/lQzKQHC6x82O8m3gz8Z05Zl/4XVS/wDNqBjB/SJe76D5rdMsyWhh4DGjzN3HzKl8TjGgxueQuVBZhScZLnaB/SDc+buA6D3VNafK5e0tieG0xtzUGcYzWWiCCYcCY9RO6ZoGYrDy12qJaYOzhZw++aw+zHZPE12E6/Azw/my7Ub2aTe1rzF1Pu6iJrHHdrHz3J2Fp2M7KGweFrUQO6q1KY5Nc4Aemy2puXup6mPbEG45Hoq4akYLHX5HmOq4uK2cnSHxVTvmRVFoIOnaCL+E8SVCZlk1OjqaIqQWlpk2gbkCxN1s9PC6S4cOCgs1p3VXhJdx1Lvp47OUtTcQ3j3ReOuh7Sfk4qHxlS6mezTw3EtnZwe2OcsMA9JAUBjx4iORIV32R/lWbkWFNesym39RueQFyfZdWwmWtY0NaIAC1H8NcqgVKxHJjf8Ak4/8fmt/hTIo5Mt1H1aKw6gUlXUdiHKdK5WJUqLGqOVx7ljVaqJeta9U6xBBBgjY/Q8wsXvFXWplc2JVmKgd60eGfzGD9J4ub1/ddAyXMRWpAzJESefJ3qPquZYPE6XgH4anhPn+k+u3qFsXY3G93iHUSbGdPlv+/wDyWnDJmzxb2iIr1IiIgIiICIiAiIgIiICIiAtfzbAmn4hdh4cQfqERV8kljvjtmSErVwJi3ktK7XZq/SWsME8eXkiLBl09XjnbVMhzmtQJZTdp1GSCA5pO2oTMFfQHYuoXYDDk8Wk+7nGURaPj+1HzJqRk5xkzazZ2eNnfQ9P2WlPpe4RF1zye2fgt9MKuy6gs1oblEWSt2F7RuSt/PB/pDj/8/VR78Jrr1OQcR7kqiLrFOd7rq+S4MUqLGDgL+Zufms9z0RdRmrDruUZiXIiV1EVVqLGc9EXJXgvTvURSDnSCDx+XIrOGYkChiBZzHQ6OhLXfsfkqorMKqznp1vD1tbGuGzgD7iVcRFtYxERAREQEREH/2Q=="/>
          <p:cNvSpPr>
            <a:spLocks noChangeAspect="1" noChangeArrowheads="1"/>
          </p:cNvSpPr>
          <p:nvPr/>
        </p:nvSpPr>
        <p:spPr bwMode="auto">
          <a:xfrm>
            <a:off x="222238" y="-3730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629834"/>
              </p:ext>
            </p:extLst>
          </p:nvPr>
        </p:nvGraphicFramePr>
        <p:xfrm>
          <a:off x="4512163" y="449263"/>
          <a:ext cx="265063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37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Marginal Benefit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8" name="Picture 14" descr="http://t1.gstatic.com/images?q=tbn:ANd9GcT8LNeHKq13w81If_neWLjgxGUvo8Qow0yqV54ilyT7iWjmHRbad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8" y="3962400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2988384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457200"/>
            <a:ext cx="1819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612842" y="763012"/>
            <a:ext cx="34015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0" y="795528"/>
            <a:ext cx="59022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00919" y="-76200"/>
            <a:ext cx="380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Thinking at the Margin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552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5"/>
      <p:bldP spid="25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21309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81820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Factors of Production</a:t>
            </a:r>
            <a:endParaRPr lang="en-US" dirty="0"/>
          </a:p>
        </p:txBody>
      </p:sp>
      <p:pic>
        <p:nvPicPr>
          <p:cNvPr id="143362" name="Picture 2" descr="http://well-spent.com/wp-content/uploads/2011/11/Hessnatur_Organic_Cotton_Sweater_1.jpg"/>
          <p:cNvPicPr>
            <a:picLocks noChangeAspect="1" noChangeArrowheads="1"/>
          </p:cNvPicPr>
          <p:nvPr/>
        </p:nvPicPr>
        <p:blipFill>
          <a:blip r:embed="rId2" cstate="print"/>
          <a:srcRect l="9457" r="11111"/>
          <a:stretch>
            <a:fillRect/>
          </a:stretch>
        </p:blipFill>
        <p:spPr bwMode="auto">
          <a:xfrm>
            <a:off x="3200400" y="3429000"/>
            <a:ext cx="2485016" cy="2514600"/>
          </a:xfrm>
          <a:prstGeom prst="rect">
            <a:avLst/>
          </a:prstGeom>
          <a:noFill/>
        </p:spPr>
      </p:pic>
      <p:pic>
        <p:nvPicPr>
          <p:cNvPr id="143364" name="Picture 4" descr="http://t2.gstatic.com/images?q=tbn:ANd9GcQ7tfy1QKPJfb6AFqhYDXC52C3k-lZ1YuiD44RJxP9mYCiNjaDt:cottonaustralia.com.au/uploads/images/gallery/Cotton_Bolls_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3645"/>
          <a:stretch>
            <a:fillRect/>
          </a:stretch>
        </p:blipFill>
        <p:spPr bwMode="auto">
          <a:xfrm>
            <a:off x="152400" y="1272446"/>
            <a:ext cx="1371599" cy="1568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366" name="Picture 6" descr="http://t1.gstatic.com/images?q=tbn:ANd9GcSixmV_0PLOe_ECgg3-i5TEY3zZEN6LWulECazVxkSVWDJZj6NC:www.deere.com/common/media/images/product/cotton_harvesting/7660_cotton_picker/7660_cottonPicker_r4c000087_642x462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1318" y="1295400"/>
            <a:ext cx="2149682" cy="1546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370" name="Picture 10" descr="http://www.theepochtimes.com/n2/images/stories/large/2011/07/03/2076082sweatshop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4759" y="1295400"/>
            <a:ext cx="2314422" cy="1546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372" name="Picture 12" descr="http://imagempessoal.band.uol.com.br/wp-content/uploads/2013/10/salesperso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1295400"/>
            <a:ext cx="1517904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676400" y="1905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+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200" y="1905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+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1905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+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4343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=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762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Land</a:t>
            </a:r>
            <a:endParaRPr lang="en-US" sz="2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200" y="762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Capital</a:t>
            </a:r>
            <a:endParaRPr lang="en-US" sz="2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762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Labor</a:t>
            </a:r>
            <a:endParaRPr lang="en-US" sz="2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762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Entrepreneur</a:t>
            </a:r>
            <a:endParaRPr lang="en-US" sz="2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531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304800"/>
            <a:ext cx="8686800" cy="11430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 Possibilities Frontier Activity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0" y="457200"/>
            <a:ext cx="6172200" cy="5029200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Identify Factors of Production:</a:t>
            </a: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Paper _____________________________</a:t>
            </a: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Pencil, scissors, roll of tape ________________________</a:t>
            </a: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Group members ______________________________</a:t>
            </a: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You will have 3 5 minute rounds of production:</a:t>
            </a:r>
            <a:endParaRPr lang="en-US" sz="9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2 sheets folded in pattern a </a:t>
            </a: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Round 1: Make only links</a:t>
            </a: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Round 2: Make only smiles </a:t>
            </a: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Round 3: Make half smiles and half links</a:t>
            </a: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Round 4 (fired worker 1 paper): </a:t>
            </a:r>
          </a:p>
          <a:p>
            <a:pPr lvl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	Make half smiles and half links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Round 5 (rehired 4 pieces of paper plus extra 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scissors: Make half smiles and half links</a:t>
            </a:r>
          </a:p>
          <a:p>
            <a:pPr lvl="0"/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Group 123"/>
          <p:cNvGraphicFramePr>
            <a:graphicFrameLocks/>
          </p:cNvGraphicFramePr>
          <p:nvPr/>
        </p:nvGraphicFramePr>
        <p:xfrm>
          <a:off x="6121400" y="838200"/>
          <a:ext cx="2794000" cy="228600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1562" t="22917" r="50000" b="14583"/>
          <a:stretch>
            <a:fillRect/>
          </a:stretch>
        </p:blipFill>
        <p:spPr bwMode="auto">
          <a:xfrm>
            <a:off x="5791200" y="3429000"/>
            <a:ext cx="2999740" cy="290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7428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Land</a:t>
            </a:r>
            <a:endParaRPr lang="en-US" sz="20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4286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Physical Capital</a:t>
            </a:r>
            <a:endParaRPr lang="en-US" sz="20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1828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Laborers</a:t>
            </a:r>
            <a:endParaRPr lang="en-US" sz="20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01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562" t="22917" r="50000" b="14583"/>
          <a:stretch>
            <a:fillRect/>
          </a:stretch>
        </p:blipFill>
        <p:spPr bwMode="auto">
          <a:xfrm>
            <a:off x="3352800" y="533400"/>
            <a:ext cx="559054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123"/>
          <p:cNvGraphicFramePr>
            <a:graphicFrameLocks/>
          </p:cNvGraphicFramePr>
          <p:nvPr/>
        </p:nvGraphicFramePr>
        <p:xfrm>
          <a:off x="152400" y="1020305"/>
          <a:ext cx="3505200" cy="3246895"/>
        </p:xfrm>
        <a:graphic>
          <a:graphicData uri="http://schemas.openxmlformats.org/drawingml/2006/table">
            <a:tbl>
              <a:tblPr/>
              <a:tblGrid>
                <a:gridCol w="1168400"/>
                <a:gridCol w="1168400"/>
                <a:gridCol w="1168400"/>
              </a:tblGrid>
              <a:tr h="3099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9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9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9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9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9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581140" y="5562600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304800"/>
            <a:ext cx="8686800" cy="11430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 Possibilities Frontier Activity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74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7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-533400"/>
            <a:ext cx="8991600" cy="1143000"/>
          </a:xfrm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 Possibilities Model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8" name="Text Box 18"/>
          <p:cNvSpPr txBox="1">
            <a:spLocks noChangeArrowheads="1"/>
          </p:cNvSpPr>
          <p:nvPr/>
        </p:nvSpPr>
        <p:spPr bwMode="auto">
          <a:xfrm>
            <a:off x="76200" y="533400"/>
            <a:ext cx="4724400" cy="547842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What is the PPC Model?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PPC Model – shows/illustrates the possible combinations of goods and services that can be produced by a single nation, firm or individual given the productive resources available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What does it show?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99CC">
                    <a:lumMod val="40000"/>
                    <a:lumOff val="60000"/>
                  </a:srgbClr>
                </a:solidFill>
                <a:latin typeface="Calibri" pitchFamily="34" charset="0"/>
                <a:cs typeface="Calibri" pitchFamily="34" charset="0"/>
              </a:rPr>
              <a:t>That nothing is free and that everything has an opportunity cost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If society wants more of one thing then it must give up something in return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Used to visually represent opportunity cost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4099702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30911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8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1527176" y="990600"/>
            <a:ext cx="5943600" cy="480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839200" cy="533400"/>
          </a:xfrm>
        </p:spPr>
        <p:txBody>
          <a:bodyPr anchor="t"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Basics of the production possibilities frontier model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422276" y="3238500"/>
            <a:ext cx="3887788" cy="158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rot="5400000" flipH="1" flipV="1">
            <a:off x="3286126" y="4273550"/>
            <a:ext cx="1817688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365376" y="1676400"/>
            <a:ext cx="3886200" cy="3962400"/>
            <a:chOff x="1828754" y="2676450"/>
            <a:chExt cx="3428793" cy="2950682"/>
          </a:xfrm>
        </p:grpSpPr>
        <p:sp>
          <p:nvSpPr>
            <p:cNvPr id="57" name="Freeform 56"/>
            <p:cNvSpPr/>
            <p:nvPr/>
          </p:nvSpPr>
          <p:spPr>
            <a:xfrm>
              <a:off x="1828754" y="2676450"/>
              <a:ext cx="3063690" cy="2572919"/>
            </a:xfrm>
            <a:custGeom>
              <a:avLst/>
              <a:gdLst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5709" h="2743200">
                  <a:moveTo>
                    <a:pt x="0" y="0"/>
                  </a:moveTo>
                  <a:cubicBezTo>
                    <a:pt x="1739992" y="295959"/>
                    <a:pt x="2570019" y="1158834"/>
                    <a:pt x="3075709" y="2743200"/>
                  </a:cubicBezTo>
                </a:path>
              </a:pathLst>
            </a:cu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922" name="TextBox 14"/>
            <p:cNvSpPr txBox="1">
              <a:spLocks noChangeArrowheads="1"/>
            </p:cNvSpPr>
            <p:nvPr/>
          </p:nvSpPr>
          <p:spPr bwMode="auto">
            <a:xfrm>
              <a:off x="4495800" y="5257800"/>
              <a:ext cx="7617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  <a:cs typeface="Arial" charset="0"/>
                </a:rPr>
                <a:t>1,000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822576" y="1447800"/>
            <a:ext cx="420688" cy="411163"/>
            <a:chOff x="7810761" y="4154236"/>
            <a:chExt cx="418972" cy="410771"/>
          </a:xfrm>
        </p:grpSpPr>
        <p:sp>
          <p:nvSpPr>
            <p:cNvPr id="37919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920" name="TextBox 42"/>
            <p:cNvSpPr txBox="1">
              <a:spLocks noChangeArrowheads="1"/>
            </p:cNvSpPr>
            <p:nvPr/>
          </p:nvSpPr>
          <p:spPr bwMode="auto">
            <a:xfrm>
              <a:off x="7892084" y="4154236"/>
              <a:ext cx="337649" cy="36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2060"/>
                  </a:solidFill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4651376" y="2514600"/>
            <a:ext cx="420688" cy="411162"/>
            <a:chOff x="7810761" y="4154236"/>
            <a:chExt cx="418973" cy="410771"/>
          </a:xfrm>
        </p:grpSpPr>
        <p:sp>
          <p:nvSpPr>
            <p:cNvPr id="37917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918" name="TextBox 42"/>
            <p:cNvSpPr txBox="1">
              <a:spLocks noChangeArrowheads="1"/>
            </p:cNvSpPr>
            <p:nvPr/>
          </p:nvSpPr>
          <p:spPr bwMode="auto">
            <a:xfrm>
              <a:off x="7892084" y="4154236"/>
              <a:ext cx="337650" cy="36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2060"/>
                  </a:solidFill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870564" y="1676400"/>
            <a:ext cx="423400" cy="411162"/>
            <a:chOff x="7810761" y="4154236"/>
            <a:chExt cx="421817" cy="410771"/>
          </a:xfrm>
        </p:grpSpPr>
        <p:sp>
          <p:nvSpPr>
            <p:cNvPr id="37915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916" name="TextBox 42"/>
            <p:cNvSpPr txBox="1">
              <a:spLocks noChangeArrowheads="1"/>
            </p:cNvSpPr>
            <p:nvPr/>
          </p:nvSpPr>
          <p:spPr bwMode="auto">
            <a:xfrm>
              <a:off x="7892096" y="4154236"/>
              <a:ext cx="340482" cy="399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cs typeface="Arial" charset="0"/>
                </a:rPr>
                <a:t>E</a:t>
              </a:r>
              <a:endParaRPr lang="en-US" sz="2000" dirty="0">
                <a:solidFill>
                  <a:srgbClr val="00206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3432176" y="4114800"/>
            <a:ext cx="433388" cy="411163"/>
            <a:chOff x="7810761" y="4154236"/>
            <a:chExt cx="431769" cy="410771"/>
          </a:xfrm>
        </p:grpSpPr>
        <p:sp>
          <p:nvSpPr>
            <p:cNvPr id="37913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914" name="TextBox 42"/>
            <p:cNvSpPr txBox="1">
              <a:spLocks noChangeArrowheads="1"/>
            </p:cNvSpPr>
            <p:nvPr/>
          </p:nvSpPr>
          <p:spPr bwMode="auto">
            <a:xfrm>
              <a:off x="7892090" y="4154236"/>
              <a:ext cx="350440" cy="36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2060"/>
                  </a:solidFill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5641979" y="4343400"/>
            <a:ext cx="437849" cy="411162"/>
            <a:chOff x="7810761" y="4154236"/>
            <a:chExt cx="436067" cy="410771"/>
          </a:xfrm>
        </p:grpSpPr>
        <p:sp>
          <p:nvSpPr>
            <p:cNvPr id="37911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912" name="TextBox 42"/>
            <p:cNvSpPr txBox="1">
              <a:spLocks noChangeArrowheads="1"/>
            </p:cNvSpPr>
            <p:nvPr/>
          </p:nvSpPr>
          <p:spPr bwMode="auto">
            <a:xfrm>
              <a:off x="7892089" y="4154236"/>
              <a:ext cx="354739" cy="399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5260976" y="2438400"/>
            <a:ext cx="1676404" cy="1155560"/>
            <a:chOff x="4495805" y="3034985"/>
            <a:chExt cx="1675885" cy="1156014"/>
          </a:xfrm>
        </p:grpSpPr>
        <p:sp>
          <p:nvSpPr>
            <p:cNvPr id="37907" name="TextBox 45"/>
            <p:cNvSpPr txBox="1">
              <a:spLocks noChangeArrowheads="1"/>
            </p:cNvSpPr>
            <p:nvPr/>
          </p:nvSpPr>
          <p:spPr bwMode="auto">
            <a:xfrm>
              <a:off x="4855519" y="3034985"/>
              <a:ext cx="1316171" cy="708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800080"/>
                  </a:solidFill>
                  <a:latin typeface="Calibri" pitchFamily="34" charset="0"/>
                  <a:cs typeface="Calibri" pitchFamily="34" charset="0"/>
                </a:rPr>
                <a:t>Frontier</a:t>
              </a:r>
              <a:r>
                <a:rPr lang="en-US" sz="2000" dirty="0">
                  <a:solidFill>
                    <a:srgbClr val="800080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US" sz="2000" dirty="0">
                  <a:solidFill>
                    <a:srgbClr val="80008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2000" dirty="0">
                  <a:solidFill>
                    <a:srgbClr val="800080"/>
                  </a:solidFill>
                  <a:latin typeface="Calibri" pitchFamily="34" charset="0"/>
                  <a:cs typeface="Calibri" pitchFamily="34" charset="0"/>
                </a:rPr>
                <a:t>/Efficiency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4424205" y="3738518"/>
              <a:ext cx="524081" cy="380882"/>
            </a:xfrm>
            <a:prstGeom prst="line">
              <a:avLst/>
            </a:prstGeom>
            <a:ln>
              <a:solidFill>
                <a:srgbClr val="8000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45"/>
          <p:cNvSpPr txBox="1">
            <a:spLocks noChangeArrowheads="1"/>
          </p:cNvSpPr>
          <p:nvPr/>
        </p:nvSpPr>
        <p:spPr bwMode="auto">
          <a:xfrm>
            <a:off x="2593976" y="3448050"/>
            <a:ext cx="1785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Underutilization</a:t>
            </a:r>
            <a:br>
              <a:rPr lang="en-US" sz="1600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600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Inefficiency </a:t>
            </a:r>
            <a:endParaRPr lang="en-US" sz="1600" dirty="0">
              <a:solidFill>
                <a:srgbClr val="80008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2898776" y="4114800"/>
            <a:ext cx="304800" cy="219075"/>
          </a:xfrm>
          <a:prstGeom prst="line">
            <a:avLst/>
          </a:prstGeom>
          <a:ln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45"/>
          <p:cNvSpPr txBox="1">
            <a:spLocks noChangeArrowheads="1"/>
          </p:cNvSpPr>
          <p:nvPr/>
        </p:nvSpPr>
        <p:spPr bwMode="auto">
          <a:xfrm>
            <a:off x="4041776" y="1066800"/>
            <a:ext cx="357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Unattainable/Economic </a:t>
            </a:r>
            <a:r>
              <a:rPr lang="en-US" sz="2000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Growth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5484814" y="1371600"/>
            <a:ext cx="309562" cy="533400"/>
          </a:xfrm>
          <a:prstGeom prst="line">
            <a:avLst/>
          </a:prstGeom>
          <a:ln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rot="10800000" flipV="1">
            <a:off x="2365376" y="5181600"/>
            <a:ext cx="3810000" cy="158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9241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7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-533400"/>
            <a:ext cx="8991600" cy="1143000"/>
          </a:xfrm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 Possibilities Model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8" name="Text Box 18"/>
          <p:cNvSpPr txBox="1">
            <a:spLocks noChangeArrowheads="1"/>
          </p:cNvSpPr>
          <p:nvPr/>
        </p:nvSpPr>
        <p:spPr bwMode="auto">
          <a:xfrm>
            <a:off x="76200" y="609600"/>
            <a:ext cx="3810000" cy="397031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What basic economic concepts can it be used to model?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Scarcity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Tradeoffs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Opportunity cost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3399">
                    <a:lumMod val="20000"/>
                    <a:lumOff val="80000"/>
                  </a:srgbClr>
                </a:solidFill>
                <a:latin typeface="Calibri" pitchFamily="34" charset="0"/>
                <a:cs typeface="Calibri" pitchFamily="34" charset="0"/>
              </a:rPr>
              <a:t>Economic growth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Efficiency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Unemployment</a:t>
            </a:r>
            <a:endParaRPr lang="en-US" sz="2800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53000" y="533400"/>
            <a:ext cx="4191000" cy="396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grpSp>
        <p:nvGrpSpPr>
          <p:cNvPr id="52" name="Group 50"/>
          <p:cNvGrpSpPr>
            <a:grpSpLocks/>
          </p:cNvGrpSpPr>
          <p:nvPr/>
        </p:nvGrpSpPr>
        <p:grpSpPr bwMode="auto">
          <a:xfrm>
            <a:off x="3962400" y="533400"/>
            <a:ext cx="1007007" cy="3954461"/>
            <a:chOff x="838275" y="1304319"/>
            <a:chExt cx="1007251" cy="3954274"/>
          </a:xfrm>
        </p:grpSpPr>
        <p:cxnSp>
          <p:nvCxnSpPr>
            <p:cNvPr id="53" name="Straight Connector 52"/>
            <p:cNvCxnSpPr/>
            <p:nvPr/>
          </p:nvCxnSpPr>
          <p:spPr>
            <a:xfrm rot="5400000">
              <a:off x="-115482" y="3313998"/>
              <a:ext cx="3887603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8"/>
            <p:cNvSpPr txBox="1">
              <a:spLocks noChangeArrowheads="1"/>
            </p:cNvSpPr>
            <p:nvPr/>
          </p:nvSpPr>
          <p:spPr bwMode="auto">
            <a:xfrm>
              <a:off x="838275" y="1304319"/>
              <a:ext cx="1007251" cy="738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Times New Roman" pitchFamily="18" charset="0"/>
                  <a:cs typeface="Arial" charset="0"/>
                </a:rPr>
                <a:t>Quantity of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Times New Roman" pitchFamily="18" charset="0"/>
                  <a:cs typeface="Arial" charset="0"/>
                </a:rPr>
                <a:t>Computers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Times New Roman" pitchFamily="18" charset="0"/>
                  <a:cs typeface="Arial" charset="0"/>
                </a:rPr>
                <a:t>Produced </a:t>
              </a:r>
            </a:p>
          </p:txBody>
        </p:sp>
      </p:grpSp>
      <p:grpSp>
        <p:nvGrpSpPr>
          <p:cNvPr id="56" name="Group 49"/>
          <p:cNvGrpSpPr>
            <a:grpSpLocks/>
          </p:cNvGrpSpPr>
          <p:nvPr/>
        </p:nvGrpSpPr>
        <p:grpSpPr bwMode="auto">
          <a:xfrm>
            <a:off x="4800600" y="4486274"/>
            <a:ext cx="4454788" cy="923926"/>
            <a:chOff x="1676400" y="5257800"/>
            <a:chExt cx="4455114" cy="923646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1828811" y="5257800"/>
              <a:ext cx="4191307" cy="95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9"/>
            <p:cNvSpPr txBox="1">
              <a:spLocks noChangeArrowheads="1"/>
            </p:cNvSpPr>
            <p:nvPr/>
          </p:nvSpPr>
          <p:spPr bwMode="auto">
            <a:xfrm>
              <a:off x="4343595" y="5535531"/>
              <a:ext cx="1787919" cy="645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Times New Roman" pitchFamily="18" charset="0"/>
                  <a:cs typeface="Arial" charset="0"/>
                </a:rPr>
                <a:t>Quantity of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Times New Roman" pitchFamily="18" charset="0"/>
                  <a:cs typeface="Arial" charset="0"/>
                </a:rPr>
                <a:t>Cars Produced </a:t>
              </a:r>
            </a:p>
          </p:txBody>
        </p:sp>
        <p:sp>
          <p:nvSpPr>
            <p:cNvPr id="61" name="TextBox 10"/>
            <p:cNvSpPr txBox="1">
              <a:spLocks noChangeArrowheads="1"/>
            </p:cNvSpPr>
            <p:nvPr/>
          </p:nvSpPr>
          <p:spPr bwMode="auto">
            <a:xfrm>
              <a:off x="1676400" y="52578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62" name="Group 63"/>
          <p:cNvGrpSpPr>
            <a:grpSpLocks/>
          </p:cNvGrpSpPr>
          <p:nvPr/>
        </p:nvGrpSpPr>
        <p:grpSpPr bwMode="auto">
          <a:xfrm>
            <a:off x="5602288" y="3746500"/>
            <a:ext cx="569912" cy="1119188"/>
            <a:chOff x="2478613" y="4344194"/>
            <a:chExt cx="569387" cy="1118870"/>
          </a:xfrm>
        </p:grpSpPr>
        <p:sp>
          <p:nvSpPr>
            <p:cNvPr id="64" name="TextBox 11"/>
            <p:cNvSpPr txBox="1">
              <a:spLocks noChangeArrowheads="1"/>
            </p:cNvSpPr>
            <p:nvPr/>
          </p:nvSpPr>
          <p:spPr bwMode="auto">
            <a:xfrm>
              <a:off x="2478613" y="5093732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  <a:cs typeface="Arial" charset="0"/>
                </a:rPr>
                <a:t>300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5400000" flipH="1" flipV="1">
              <a:off x="2367351" y="4718738"/>
              <a:ext cx="750675" cy="15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4"/>
          <p:cNvGrpSpPr>
            <a:grpSpLocks/>
          </p:cNvGrpSpPr>
          <p:nvPr/>
        </p:nvGrpSpPr>
        <p:grpSpPr bwMode="auto">
          <a:xfrm>
            <a:off x="6400800" y="2679700"/>
            <a:ext cx="569913" cy="2185988"/>
            <a:chOff x="3276600" y="3277394"/>
            <a:chExt cx="569387" cy="2185670"/>
          </a:xfrm>
        </p:grpSpPr>
        <p:sp>
          <p:nvSpPr>
            <p:cNvPr id="67" name="TextBox 12"/>
            <p:cNvSpPr txBox="1">
              <a:spLocks noChangeArrowheads="1"/>
            </p:cNvSpPr>
            <p:nvPr/>
          </p:nvSpPr>
          <p:spPr bwMode="auto">
            <a:xfrm>
              <a:off x="3276600" y="5093732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  <a:cs typeface="Arial" charset="0"/>
                </a:rPr>
                <a:t>600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 flipH="1" flipV="1">
              <a:off x="2749330" y="4185313"/>
              <a:ext cx="1817424" cy="1587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5"/>
          <p:cNvGrpSpPr>
            <a:grpSpLocks/>
          </p:cNvGrpSpPr>
          <p:nvPr/>
        </p:nvGrpSpPr>
        <p:grpSpPr bwMode="auto">
          <a:xfrm>
            <a:off x="6858000" y="2832100"/>
            <a:ext cx="569913" cy="2033588"/>
            <a:chOff x="3733800" y="3429794"/>
            <a:chExt cx="569387" cy="2033270"/>
          </a:xfrm>
        </p:grpSpPr>
        <p:sp>
          <p:nvSpPr>
            <p:cNvPr id="70" name="TextBox 13"/>
            <p:cNvSpPr txBox="1">
              <a:spLocks noChangeArrowheads="1"/>
            </p:cNvSpPr>
            <p:nvPr/>
          </p:nvSpPr>
          <p:spPr bwMode="auto">
            <a:xfrm>
              <a:off x="3733800" y="5093732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  <a:cs typeface="Arial" charset="0"/>
                </a:rPr>
                <a:t>700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 flipH="1" flipV="1">
              <a:off x="3131262" y="4260721"/>
              <a:ext cx="1663440" cy="1587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60"/>
          <p:cNvGrpSpPr>
            <a:grpSpLocks/>
          </p:cNvGrpSpPr>
          <p:nvPr/>
        </p:nvGrpSpPr>
        <p:grpSpPr bwMode="auto">
          <a:xfrm>
            <a:off x="4191000" y="1687513"/>
            <a:ext cx="4191000" cy="3168650"/>
            <a:chOff x="1066800" y="2458998"/>
            <a:chExt cx="4190747" cy="3168134"/>
          </a:xfrm>
        </p:grpSpPr>
        <p:sp>
          <p:nvSpPr>
            <p:cNvPr id="73" name="Freeform 72"/>
            <p:cNvSpPr/>
            <p:nvPr/>
          </p:nvSpPr>
          <p:spPr>
            <a:xfrm>
              <a:off x="1828754" y="2676450"/>
              <a:ext cx="3063690" cy="2572919"/>
            </a:xfrm>
            <a:custGeom>
              <a:avLst/>
              <a:gdLst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  <a:gd name="connsiteX0" fmla="*/ 0 w 3075709"/>
                <a:gd name="connsiteY0" fmla="*/ 0 h 2743200"/>
                <a:gd name="connsiteX1" fmla="*/ 3075709 w 3075709"/>
                <a:gd name="connsiteY1" fmla="*/ 274320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5709" h="2743200">
                  <a:moveTo>
                    <a:pt x="0" y="0"/>
                  </a:moveTo>
                  <a:cubicBezTo>
                    <a:pt x="1739992" y="295959"/>
                    <a:pt x="2570019" y="1158834"/>
                    <a:pt x="3075709" y="2743200"/>
                  </a:cubicBezTo>
                </a:path>
              </a:pathLst>
            </a:cu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74" name="TextBox 14"/>
            <p:cNvSpPr txBox="1">
              <a:spLocks noChangeArrowheads="1"/>
            </p:cNvSpPr>
            <p:nvPr/>
          </p:nvSpPr>
          <p:spPr bwMode="auto">
            <a:xfrm>
              <a:off x="4495800" y="5257800"/>
              <a:ext cx="7617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  <a:cs typeface="Arial" charset="0"/>
                </a:rPr>
                <a:t>1,000</a:t>
              </a:r>
            </a:p>
          </p:txBody>
        </p:sp>
        <p:sp>
          <p:nvSpPr>
            <p:cNvPr id="75" name="TextBox 21"/>
            <p:cNvSpPr txBox="1">
              <a:spLocks noChangeArrowheads="1"/>
            </p:cNvSpPr>
            <p:nvPr/>
          </p:nvSpPr>
          <p:spPr bwMode="auto">
            <a:xfrm>
              <a:off x="1066800" y="2458998"/>
              <a:ext cx="7617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Times New Roman" pitchFamily="18" charset="0"/>
                  <a:cs typeface="Arial" charset="0"/>
                </a:rPr>
                <a:t>3,000</a:t>
              </a:r>
            </a:p>
          </p:txBody>
        </p:sp>
      </p:grpSp>
      <p:grpSp>
        <p:nvGrpSpPr>
          <p:cNvPr id="76" name="Group 40"/>
          <p:cNvGrpSpPr>
            <a:grpSpLocks/>
          </p:cNvGrpSpPr>
          <p:nvPr/>
        </p:nvGrpSpPr>
        <p:grpSpPr bwMode="auto">
          <a:xfrm>
            <a:off x="6705600" y="2266950"/>
            <a:ext cx="420688" cy="411163"/>
            <a:chOff x="7810761" y="4154236"/>
            <a:chExt cx="418972" cy="410771"/>
          </a:xfrm>
        </p:grpSpPr>
        <p:sp>
          <p:nvSpPr>
            <p:cNvPr id="77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8" name="TextBox 42"/>
            <p:cNvSpPr txBox="1">
              <a:spLocks noChangeArrowheads="1"/>
            </p:cNvSpPr>
            <p:nvPr/>
          </p:nvSpPr>
          <p:spPr bwMode="auto">
            <a:xfrm>
              <a:off x="7892084" y="4154236"/>
              <a:ext cx="337649" cy="36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2060"/>
                  </a:solidFill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79" name="Group 40"/>
          <p:cNvGrpSpPr>
            <a:grpSpLocks/>
          </p:cNvGrpSpPr>
          <p:nvPr/>
        </p:nvGrpSpPr>
        <p:grpSpPr bwMode="auto">
          <a:xfrm>
            <a:off x="7010400" y="2525713"/>
            <a:ext cx="420688" cy="411162"/>
            <a:chOff x="7810761" y="4154236"/>
            <a:chExt cx="418973" cy="410771"/>
          </a:xfrm>
        </p:grpSpPr>
        <p:sp>
          <p:nvSpPr>
            <p:cNvPr id="80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1" name="TextBox 42"/>
            <p:cNvSpPr txBox="1">
              <a:spLocks noChangeArrowheads="1"/>
            </p:cNvSpPr>
            <p:nvPr/>
          </p:nvSpPr>
          <p:spPr bwMode="auto">
            <a:xfrm>
              <a:off x="7892084" y="4154236"/>
              <a:ext cx="337650" cy="36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2060"/>
                  </a:solidFill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82" name="Group 40"/>
          <p:cNvGrpSpPr>
            <a:grpSpLocks/>
          </p:cNvGrpSpPr>
          <p:nvPr/>
        </p:nvGrpSpPr>
        <p:grpSpPr bwMode="auto">
          <a:xfrm>
            <a:off x="7961313" y="4114800"/>
            <a:ext cx="420687" cy="411163"/>
            <a:chOff x="7810761" y="4154236"/>
            <a:chExt cx="418976" cy="410771"/>
          </a:xfrm>
        </p:grpSpPr>
        <p:sp>
          <p:nvSpPr>
            <p:cNvPr id="83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4" name="TextBox 42"/>
            <p:cNvSpPr txBox="1">
              <a:spLocks noChangeArrowheads="1"/>
            </p:cNvSpPr>
            <p:nvPr/>
          </p:nvSpPr>
          <p:spPr bwMode="auto">
            <a:xfrm>
              <a:off x="7892087" y="4154236"/>
              <a:ext cx="337650" cy="36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2060"/>
                  </a:solidFill>
                  <a:latin typeface="Times New Roman" pitchFamily="18" charset="0"/>
                  <a:cs typeface="Arial" charset="0"/>
                </a:rPr>
                <a:t>E</a:t>
              </a:r>
            </a:p>
          </p:txBody>
        </p:sp>
      </p:grpSp>
      <p:grpSp>
        <p:nvGrpSpPr>
          <p:cNvPr id="85" name="Group 40"/>
          <p:cNvGrpSpPr>
            <a:grpSpLocks/>
          </p:cNvGrpSpPr>
          <p:nvPr/>
        </p:nvGrpSpPr>
        <p:grpSpPr bwMode="auto">
          <a:xfrm>
            <a:off x="4849813" y="1570038"/>
            <a:ext cx="407987" cy="411162"/>
            <a:chOff x="7810761" y="4154236"/>
            <a:chExt cx="406183" cy="410771"/>
          </a:xfrm>
        </p:grpSpPr>
        <p:sp>
          <p:nvSpPr>
            <p:cNvPr id="86" name="Freeform 183"/>
            <p:cNvSpPr>
              <a:spLocks/>
            </p:cNvSpPr>
            <p:nvPr/>
          </p:nvSpPr>
          <p:spPr bwMode="auto">
            <a:xfrm>
              <a:off x="7810761" y="4428277"/>
              <a:ext cx="144592" cy="136730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7" name="TextBox 42"/>
            <p:cNvSpPr txBox="1">
              <a:spLocks noChangeArrowheads="1"/>
            </p:cNvSpPr>
            <p:nvPr/>
          </p:nvSpPr>
          <p:spPr bwMode="auto">
            <a:xfrm>
              <a:off x="7892084" y="4154236"/>
              <a:ext cx="324860" cy="36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2060"/>
                  </a:solidFill>
                  <a:latin typeface="Times New Roman" pitchFamily="18" charset="0"/>
                  <a:cs typeface="Arial" charset="0"/>
                </a:rPr>
                <a:t>F</a:t>
              </a:r>
            </a:p>
          </p:txBody>
        </p:sp>
      </p:grpSp>
      <p:grpSp>
        <p:nvGrpSpPr>
          <p:cNvPr id="88" name="Group 62"/>
          <p:cNvGrpSpPr>
            <a:grpSpLocks/>
          </p:cNvGrpSpPr>
          <p:nvPr/>
        </p:nvGrpSpPr>
        <p:grpSpPr bwMode="auto">
          <a:xfrm>
            <a:off x="4191000" y="3529013"/>
            <a:ext cx="1676400" cy="368300"/>
            <a:chOff x="1066800" y="4126468"/>
            <a:chExt cx="1676400" cy="369332"/>
          </a:xfrm>
        </p:grpSpPr>
        <p:sp>
          <p:nvSpPr>
            <p:cNvPr id="89" name="TextBox 19"/>
            <p:cNvSpPr txBox="1">
              <a:spLocks noChangeArrowheads="1"/>
            </p:cNvSpPr>
            <p:nvPr/>
          </p:nvSpPr>
          <p:spPr bwMode="auto">
            <a:xfrm>
              <a:off x="1066800" y="4126468"/>
              <a:ext cx="7617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  <a:cs typeface="Arial" charset="0"/>
                </a:rPr>
                <a:t>1,000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828800" y="4341381"/>
              <a:ext cx="914400" cy="1592"/>
            </a:xfrm>
            <a:prstGeom prst="line">
              <a:avLst/>
            </a:prstGeom>
            <a:ln cap="rnd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59"/>
          <p:cNvGrpSpPr>
            <a:grpSpLocks/>
          </p:cNvGrpSpPr>
          <p:nvPr/>
        </p:nvGrpSpPr>
        <p:grpSpPr bwMode="auto">
          <a:xfrm>
            <a:off x="4191000" y="2386013"/>
            <a:ext cx="2590800" cy="368300"/>
            <a:chOff x="1066800" y="2983468"/>
            <a:chExt cx="2590800" cy="369332"/>
          </a:xfrm>
        </p:grpSpPr>
        <p:sp>
          <p:nvSpPr>
            <p:cNvPr id="92" name="TextBox 22"/>
            <p:cNvSpPr txBox="1">
              <a:spLocks noChangeArrowheads="1"/>
            </p:cNvSpPr>
            <p:nvPr/>
          </p:nvSpPr>
          <p:spPr bwMode="auto">
            <a:xfrm>
              <a:off x="1066800" y="2983468"/>
              <a:ext cx="7617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  <a:cs typeface="Arial" charset="0"/>
                </a:rPr>
                <a:t>2,200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 rot="10800000">
              <a:off x="1828800" y="3198381"/>
              <a:ext cx="1828800" cy="1592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61"/>
          <p:cNvGrpSpPr>
            <a:grpSpLocks/>
          </p:cNvGrpSpPr>
          <p:nvPr/>
        </p:nvGrpSpPr>
        <p:grpSpPr bwMode="auto">
          <a:xfrm>
            <a:off x="4191000" y="2622550"/>
            <a:ext cx="2895600" cy="369888"/>
            <a:chOff x="1066800" y="3212068"/>
            <a:chExt cx="2895600" cy="369332"/>
          </a:xfrm>
        </p:grpSpPr>
        <p:sp>
          <p:nvSpPr>
            <p:cNvPr id="95" name="TextBox 20"/>
            <p:cNvSpPr txBox="1">
              <a:spLocks noChangeArrowheads="1"/>
            </p:cNvSpPr>
            <p:nvPr/>
          </p:nvSpPr>
          <p:spPr bwMode="auto">
            <a:xfrm>
              <a:off x="1066800" y="3212068"/>
              <a:ext cx="7617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  <a:cs typeface="Arial" charset="0"/>
                </a:rPr>
                <a:t>2,000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10800000">
              <a:off x="1828800" y="3427643"/>
              <a:ext cx="2133600" cy="1586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67"/>
          <p:cNvGrpSpPr>
            <a:grpSpLocks/>
          </p:cNvGrpSpPr>
          <p:nvPr/>
        </p:nvGrpSpPr>
        <p:grpSpPr bwMode="auto">
          <a:xfrm>
            <a:off x="7543799" y="1600199"/>
            <a:ext cx="1390555" cy="1819276"/>
            <a:chOff x="4419624" y="2371010"/>
            <a:chExt cx="1390124" cy="1819991"/>
          </a:xfrm>
        </p:grpSpPr>
        <p:sp>
          <p:nvSpPr>
            <p:cNvPr id="98" name="TextBox 45"/>
            <p:cNvSpPr txBox="1">
              <a:spLocks noChangeArrowheads="1"/>
            </p:cNvSpPr>
            <p:nvPr/>
          </p:nvSpPr>
          <p:spPr bwMode="auto">
            <a:xfrm>
              <a:off x="4419624" y="2371010"/>
              <a:ext cx="13901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800080"/>
                  </a:solidFill>
                  <a:latin typeface="Times New Roman" pitchFamily="18" charset="0"/>
                  <a:cs typeface="Arial" charset="0"/>
                </a:rPr>
                <a:t>Production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800080"/>
                  </a:solidFill>
                  <a:latin typeface="Times New Roman" pitchFamily="18" charset="0"/>
                  <a:cs typeface="Arial" charset="0"/>
                </a:rPr>
                <a:t>Possibilities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800080"/>
                  </a:solidFill>
                  <a:latin typeface="Times New Roman" pitchFamily="18" charset="0"/>
                  <a:cs typeface="Arial" charset="0"/>
                </a:rPr>
                <a:t>Frontier</a:t>
              </a:r>
            </a:p>
          </p:txBody>
        </p:sp>
        <p:cxnSp>
          <p:nvCxnSpPr>
            <p:cNvPr id="99" name="Straight Connector 98"/>
            <p:cNvCxnSpPr/>
            <p:nvPr/>
          </p:nvCxnSpPr>
          <p:spPr>
            <a:xfrm flipH="1">
              <a:off x="4495801" y="3285772"/>
              <a:ext cx="457058" cy="905229"/>
            </a:xfrm>
            <a:prstGeom prst="line">
              <a:avLst/>
            </a:prstGeom>
            <a:ln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" name="Picture 2" descr="http://bplteensofwa.files.wordpress.com/2009/07/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105400"/>
            <a:ext cx="1003932" cy="1066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1" name="Picture 4" descr="http://www.infiniticar.net/images/2009-infiniti-g37-sedan-500px1.jpg"/>
          <p:cNvPicPr>
            <a:picLocks noChangeAspect="1" noChangeArrowheads="1"/>
          </p:cNvPicPr>
          <p:nvPr/>
        </p:nvPicPr>
        <p:blipFill>
          <a:blip r:embed="rId4" cstate="print"/>
          <a:srcRect t="11710" b="14130"/>
          <a:stretch>
            <a:fillRect/>
          </a:stretch>
        </p:blipFill>
        <p:spPr bwMode="auto">
          <a:xfrm>
            <a:off x="7459579" y="5562600"/>
            <a:ext cx="1684421" cy="76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005760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8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68750" t="28125" r="2344" b="33333"/>
          <a:stretch>
            <a:fillRect/>
          </a:stretch>
        </p:blipFill>
        <p:spPr bwMode="auto">
          <a:xfrm>
            <a:off x="228600" y="16002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991600" cy="11430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 Possibilities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Curve</a:t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52400" y="533400"/>
            <a:ext cx="8839200" cy="830997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Arial" charset="0"/>
                <a:cs typeface="Arial" charset="0"/>
              </a:rPr>
              <a:t>Efficiency – </a:t>
            </a:r>
            <a:r>
              <a:rPr lang="en-US" sz="1600" dirty="0">
                <a:solidFill>
                  <a:srgbClr val="FFFFFF"/>
                </a:solidFill>
                <a:latin typeface="Arial" charset="0"/>
                <a:cs typeface="Arial" charset="0"/>
              </a:rPr>
              <a:t> what one is capable of producing; using </a:t>
            </a:r>
            <a:r>
              <a:rPr lang="en-US" sz="1600" dirty="0">
                <a:solidFill>
                  <a:srgbClr val="FFFFFF"/>
                </a:solidFill>
                <a:latin typeface="Arial" charset="0"/>
                <a:cs typeface="Arial" charset="0"/>
              </a:rPr>
              <a:t>resources in such a way as to maximize the production of goods and services </a:t>
            </a:r>
            <a:r>
              <a:rPr lang="en-US" sz="1600" dirty="0">
                <a:solidFill>
                  <a:srgbClr val="FFFFFF"/>
                </a:solidFill>
                <a:latin typeface="Arial" charset="0"/>
                <a:cs typeface="Arial" charset="0"/>
              </a:rPr>
              <a:t>*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  <a:latin typeface="Arial" charset="0"/>
                <a:cs typeface="Arial" charset="0"/>
              </a:rPr>
              <a:t>Points </a:t>
            </a:r>
            <a:r>
              <a:rPr lang="en-US" sz="1600" dirty="0">
                <a:solidFill>
                  <a:srgbClr val="FFFFFF"/>
                </a:solidFill>
                <a:latin typeface="Arial" charset="0"/>
                <a:cs typeface="Arial" charset="0"/>
              </a:rPr>
              <a:t>along </a:t>
            </a:r>
            <a:r>
              <a:rPr lang="en-US" sz="1600" dirty="0">
                <a:solidFill>
                  <a:srgbClr val="FFFFFF"/>
                </a:solidFill>
                <a:latin typeface="Arial" charset="0"/>
                <a:cs typeface="Arial" charset="0"/>
              </a:rPr>
              <a:t>the curve, (a – c) </a:t>
            </a:r>
            <a:r>
              <a:rPr lang="en-US" sz="1600" dirty="0">
                <a:solidFill>
                  <a:srgbClr val="FFFFFF"/>
                </a:solidFill>
                <a:latin typeface="Arial" charset="0"/>
                <a:cs typeface="Arial" charset="0"/>
              </a:rPr>
              <a:t>*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95600" y="1828800"/>
            <a:ext cx="1348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3399">
                    <a:lumMod val="50000"/>
                  </a:srgbClr>
                </a:solidFill>
                <a:latin typeface="Arial" charset="0"/>
                <a:cs typeface="Arial" charset="0"/>
              </a:rPr>
              <a:t>Efficiency </a:t>
            </a:r>
            <a:endParaRPr lang="en-US" sz="2000" dirty="0">
              <a:solidFill>
                <a:srgbClr val="003399">
                  <a:lumMod val="50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47" name="Straight Arrow Connector 46"/>
          <p:cNvCxnSpPr>
            <a:stCxn id="43" idx="1"/>
          </p:cNvCxnSpPr>
          <p:nvPr/>
        </p:nvCxnSpPr>
        <p:spPr bwMode="auto">
          <a:xfrm flipH="1">
            <a:off x="1981200" y="2028855"/>
            <a:ext cx="914400" cy="1047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2819400" y="2209800"/>
            <a:ext cx="6096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3657600" y="2209800"/>
            <a:ext cx="76200" cy="1676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3010" name="Picture 2" descr="http://t0.gstatic.com/images?q=tbn:ANd9GcQ0YagJoJtMMCEZv2173-P9ycUGq46NIMERGawv_sAtQv7PyHcucQ:media.courierpress.com/media/img/photos/2012/12/21/194610_t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447800"/>
            <a:ext cx="3276600" cy="2307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2" name="Picture 4" descr="http://t2.gstatic.com/images?q=tbn:ANd9GcS6CqJqDcC_bPcrRXLKHx4_xQxH-KBBC7BeMvk8SHdIFs7wEayUjg:www.spencegreen.com/pics/posts/assembly_l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7721" y="4038600"/>
            <a:ext cx="346667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60217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 bldLvl="3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8686800" cy="11430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Underutilization (Inefficiency)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1295400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Underutilization – using fewer resources than an economy/business is capable of; inefficient use of resources</a:t>
            </a:r>
          </a:p>
          <a:p>
            <a:pPr marL="812800" lvl="2" indent="-411163"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Points inside the curve, d (inefficient use of resources)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68750" t="28125" r="2344" b="33333"/>
          <a:stretch>
            <a:fillRect/>
          </a:stretch>
        </p:blipFill>
        <p:spPr bwMode="auto">
          <a:xfrm>
            <a:off x="304800" y="20574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924422" y="3048000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3399">
                    <a:lumMod val="50000"/>
                  </a:srgbClr>
                </a:solidFill>
                <a:latin typeface="Arial" charset="0"/>
                <a:cs typeface="Arial" charset="0"/>
              </a:rPr>
              <a:t>Underutilization</a:t>
            </a:r>
            <a:br>
              <a:rPr lang="en-US" sz="1400" dirty="0">
                <a:solidFill>
                  <a:srgbClr val="003399">
                    <a:lumMod val="50000"/>
                  </a:srgbClr>
                </a:solidFill>
                <a:latin typeface="Arial" charset="0"/>
                <a:cs typeface="Arial" charset="0"/>
              </a:rPr>
            </a:br>
            <a:r>
              <a:rPr lang="en-US" sz="1400" dirty="0">
                <a:solidFill>
                  <a:srgbClr val="003399">
                    <a:lumMod val="50000"/>
                  </a:srgbClr>
                </a:solidFill>
                <a:latin typeface="Arial" charset="0"/>
                <a:cs typeface="Arial" charset="0"/>
              </a:rPr>
              <a:t>/Inefficiency </a:t>
            </a:r>
            <a:endParaRPr lang="en-US" sz="1400" dirty="0">
              <a:solidFill>
                <a:srgbClr val="003399">
                  <a:lumMod val="50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362200" y="3429000"/>
            <a:ext cx="6096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962" name="Picture 2" descr="http://t1.gstatic.com/images?q=tbn:ANd9GcQmX3xDWxW-VOAzYIiuK8YPXNhtrgO-MaUCPHGfg_4Yk9qkgWJytQ:images.nationalgeographic.com/wpf/media-live/photos/000/498/cache/japan-earthquake-tsunami-before-after-wave-road-before_49811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057400"/>
            <a:ext cx="456227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05845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 bldLvl="3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Assignments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FF00"/>
                </a:solidFill>
                <a:latin typeface="Calibri" pitchFamily="34" charset="0"/>
              </a:rPr>
              <a:t>Short Answer Opportunity Cost and the PPF pgs. 8-18</a:t>
            </a:r>
          </a:p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Scarcity Article and Questions, found under “online assignments” link</a:t>
            </a:r>
            <a:endParaRPr lang="en-US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445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381000"/>
            <a:ext cx="8686800" cy="11430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Growth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228600" y="381000"/>
            <a:ext cx="8534400" cy="1219200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lvl="1" indent="-342900">
              <a:buClr>
                <a:schemeClr val="hlink"/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Growth (future technology) – the change in ability to produce, reflects a change in the curve; Currently unattainable level of production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New frontier (usually as a result of new technology)</a:t>
            </a:r>
          </a:p>
          <a:p>
            <a:pPr lvl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8750" t="28125" r="2344" b="33333"/>
          <a:stretch>
            <a:fillRect/>
          </a:stretch>
        </p:blipFill>
        <p:spPr bwMode="auto">
          <a:xfrm>
            <a:off x="228600" y="1907977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429000" y="1905000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3399">
                    <a:lumMod val="50000"/>
                  </a:srgbClr>
                </a:solidFill>
                <a:latin typeface="Arial" charset="0"/>
                <a:cs typeface="Arial" charset="0"/>
              </a:rPr>
              <a:t>Growth</a:t>
            </a:r>
            <a:endParaRPr lang="en-US" sz="1400" dirty="0">
              <a:solidFill>
                <a:srgbClr val="003399">
                  <a:lumMod val="50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3505200" y="2212777"/>
            <a:ext cx="2286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8914" name="Picture 2" descr="http://t0.gstatic.com/images?q=tbn:ANd9GcSA9ESBJ4a0bRCuaZDV6WBQP88H7T02SvfrNzaYfGQDKf4oGisQ:images.huffingtonpost.com/2010-05-26-assemblyline"/>
          <p:cNvPicPr>
            <a:picLocks noChangeAspect="1" noChangeArrowheads="1"/>
          </p:cNvPicPr>
          <p:nvPr/>
        </p:nvPicPr>
        <p:blipFill>
          <a:blip r:embed="rId4" cstate="print"/>
          <a:srcRect t="10471" b="8379"/>
          <a:stretch>
            <a:fillRect/>
          </a:stretch>
        </p:blipFill>
        <p:spPr bwMode="auto">
          <a:xfrm>
            <a:off x="4648200" y="1676400"/>
            <a:ext cx="3886200" cy="2362200"/>
          </a:xfrm>
          <a:prstGeom prst="rect">
            <a:avLst/>
          </a:prstGeom>
          <a:noFill/>
        </p:spPr>
      </p:pic>
      <p:pic>
        <p:nvPicPr>
          <p:cNvPr id="38916" name="Picture 4" descr="http://t1.gstatic.com/images?q=tbn:ANd9GcR-5y-BWRD8_YBgSf71XiMypoN8mipxb7zZptXNKukH2Nra4Bc-Ig:static.guim.co.uk/sys-images/Guardian/Pix/pictures/2009/2/11/1234357762295/Mini-car-assembly-line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2" y="4114800"/>
            <a:ext cx="380999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09692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227637"/>
            <a:ext cx="2133600" cy="476250"/>
          </a:xfrm>
        </p:spPr>
        <p:txBody>
          <a:bodyPr/>
          <a:lstStyle/>
          <a:p>
            <a:fld id="{1D7780EF-F03C-4FE9-89B5-9F9B2E26D7B1}" type="slidenum">
              <a:rPr lang="en-US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Shifts in the PPF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4350" y="1020762"/>
            <a:ext cx="3954463" cy="4359275"/>
            <a:chOff x="324" y="1286"/>
            <a:chExt cx="2491" cy="2746"/>
          </a:xfrm>
        </p:grpSpPr>
        <p:pic>
          <p:nvPicPr>
            <p:cNvPr id="5632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b="3116"/>
            <a:stretch>
              <a:fillRect/>
            </a:stretch>
          </p:blipFill>
          <p:spPr bwMode="auto">
            <a:xfrm>
              <a:off x="324" y="1632"/>
              <a:ext cx="2418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325" name="Text Box 5"/>
            <p:cNvSpPr txBox="1">
              <a:spLocks noChangeArrowheads="1"/>
            </p:cNvSpPr>
            <p:nvPr/>
          </p:nvSpPr>
          <p:spPr bwMode="auto">
            <a:xfrm>
              <a:off x="336" y="1286"/>
              <a:ext cx="24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Arial" charset="0"/>
                </a:rPr>
                <a:t>Increase in available resources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972050" y="1020762"/>
            <a:ext cx="4035425" cy="4359275"/>
            <a:chOff x="3132" y="1286"/>
            <a:chExt cx="2542" cy="2746"/>
          </a:xfrm>
        </p:grpSpPr>
        <p:pic>
          <p:nvPicPr>
            <p:cNvPr id="5632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b="2896"/>
            <a:stretch>
              <a:fillRect/>
            </a:stretch>
          </p:blipFill>
          <p:spPr bwMode="auto">
            <a:xfrm>
              <a:off x="3156" y="1632"/>
              <a:ext cx="2364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3132" y="1286"/>
              <a:ext cx="2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Arial" charset="0"/>
                </a:rPr>
                <a:t>Decrease in available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4601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1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3124200" y="60579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1092200" y="228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1295400" y="61341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3733800" y="61341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9943" name="Rectangle 10"/>
          <p:cNvSpPr>
            <a:spLocks noChangeArrowheads="1"/>
          </p:cNvSpPr>
          <p:nvPr/>
        </p:nvSpPr>
        <p:spPr bwMode="auto">
          <a:xfrm>
            <a:off x="2286000" y="4114800"/>
            <a:ext cx="12096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Arial" charset="0"/>
                <a:cs typeface="Arial" charset="0"/>
              </a:rPr>
              <a:t>Good A</a:t>
            </a: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9944" name="Rectangle 11"/>
          <p:cNvSpPr>
            <a:spLocks noChangeArrowheads="1"/>
          </p:cNvSpPr>
          <p:nvPr/>
        </p:nvSpPr>
        <p:spPr bwMode="auto">
          <a:xfrm>
            <a:off x="1449388" y="3886200"/>
            <a:ext cx="61706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cs typeface="Arial" charset="0"/>
              </a:rPr>
              <a:t> 1       2        3        4       5       6</a:t>
            </a:r>
          </a:p>
        </p:txBody>
      </p:sp>
      <p:sp>
        <p:nvSpPr>
          <p:cNvPr id="39945" name="Rectangle 31"/>
          <p:cNvSpPr>
            <a:spLocks noChangeArrowheads="1"/>
          </p:cNvSpPr>
          <p:nvPr/>
        </p:nvSpPr>
        <p:spPr bwMode="auto">
          <a:xfrm rot="-5400000">
            <a:off x="-2093912" y="1792287"/>
            <a:ext cx="4953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Arial" charset="0"/>
                <a:cs typeface="Arial" charset="0"/>
              </a:rPr>
              <a:t>Good B</a:t>
            </a: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9946" name="Rectangle 14"/>
          <p:cNvSpPr>
            <a:spLocks noChangeArrowheads="1"/>
          </p:cNvSpPr>
          <p:nvPr/>
        </p:nvSpPr>
        <p:spPr bwMode="auto">
          <a:xfrm>
            <a:off x="558800" y="152400"/>
            <a:ext cx="46355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12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10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4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9947" name="Rectangle 42"/>
          <p:cNvSpPr>
            <a:spLocks noChangeArrowheads="1"/>
          </p:cNvSpPr>
          <p:nvPr/>
        </p:nvSpPr>
        <p:spPr bwMode="auto">
          <a:xfrm>
            <a:off x="711200" y="3810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39948" name="Line 33"/>
          <p:cNvSpPr>
            <a:spLocks noChangeShapeType="1"/>
          </p:cNvSpPr>
          <p:nvPr/>
        </p:nvSpPr>
        <p:spPr bwMode="auto">
          <a:xfrm flipH="1">
            <a:off x="1092200" y="3810000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8971" name="Group 123"/>
          <p:cNvGraphicFramePr>
            <a:graphicFrameLocks noGrp="1"/>
          </p:cNvGraphicFramePr>
          <p:nvPr>
            <p:ph/>
          </p:nvPr>
        </p:nvGraphicFramePr>
        <p:xfrm>
          <a:off x="5791200" y="152400"/>
          <a:ext cx="2794000" cy="3686175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972" name="Line 5"/>
          <p:cNvSpPr>
            <a:spLocks noChangeShapeType="1"/>
          </p:cNvSpPr>
          <p:nvPr/>
        </p:nvSpPr>
        <p:spPr bwMode="auto">
          <a:xfrm>
            <a:off x="1066800" y="381000"/>
            <a:ext cx="373380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973" name="Line 125"/>
          <p:cNvSpPr>
            <a:spLocks noChangeShapeType="1"/>
          </p:cNvSpPr>
          <p:nvPr/>
        </p:nvSpPr>
        <p:spPr bwMode="auto">
          <a:xfrm>
            <a:off x="1066800" y="990600"/>
            <a:ext cx="6858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974" name="Line 126"/>
          <p:cNvSpPr>
            <a:spLocks noChangeShapeType="1"/>
          </p:cNvSpPr>
          <p:nvPr/>
        </p:nvSpPr>
        <p:spPr bwMode="auto">
          <a:xfrm flipV="1">
            <a:off x="1676400" y="990600"/>
            <a:ext cx="0" cy="28194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975" name="Line 127"/>
          <p:cNvSpPr>
            <a:spLocks noChangeShapeType="1"/>
          </p:cNvSpPr>
          <p:nvPr/>
        </p:nvSpPr>
        <p:spPr bwMode="auto">
          <a:xfrm>
            <a:off x="1143000" y="1600200"/>
            <a:ext cx="1219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976" name="Line 128"/>
          <p:cNvSpPr>
            <a:spLocks noChangeShapeType="1"/>
          </p:cNvSpPr>
          <p:nvPr/>
        </p:nvSpPr>
        <p:spPr bwMode="auto">
          <a:xfrm flipV="1">
            <a:off x="2362200" y="1600200"/>
            <a:ext cx="0" cy="22098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977" name="Line 129"/>
          <p:cNvSpPr>
            <a:spLocks noChangeShapeType="1"/>
          </p:cNvSpPr>
          <p:nvPr/>
        </p:nvSpPr>
        <p:spPr bwMode="auto">
          <a:xfrm>
            <a:off x="1143000" y="2133600"/>
            <a:ext cx="18288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978" name="Line 130"/>
          <p:cNvSpPr>
            <a:spLocks noChangeShapeType="1"/>
          </p:cNvSpPr>
          <p:nvPr/>
        </p:nvSpPr>
        <p:spPr bwMode="auto">
          <a:xfrm flipV="1">
            <a:off x="2971800" y="2209800"/>
            <a:ext cx="0" cy="16002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979" name="Line 131"/>
          <p:cNvSpPr>
            <a:spLocks noChangeShapeType="1"/>
          </p:cNvSpPr>
          <p:nvPr/>
        </p:nvSpPr>
        <p:spPr bwMode="auto">
          <a:xfrm>
            <a:off x="1143000" y="2743200"/>
            <a:ext cx="25146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980" name="Line 132"/>
          <p:cNvSpPr>
            <a:spLocks noChangeShapeType="1"/>
          </p:cNvSpPr>
          <p:nvPr/>
        </p:nvSpPr>
        <p:spPr bwMode="auto">
          <a:xfrm flipV="1">
            <a:off x="3657600" y="2743200"/>
            <a:ext cx="0" cy="10668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981" name="Line 133"/>
          <p:cNvSpPr>
            <a:spLocks noChangeShapeType="1"/>
          </p:cNvSpPr>
          <p:nvPr/>
        </p:nvSpPr>
        <p:spPr bwMode="auto">
          <a:xfrm>
            <a:off x="1066800" y="3352800"/>
            <a:ext cx="32004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982" name="Line 134"/>
          <p:cNvSpPr>
            <a:spLocks noChangeShapeType="1"/>
          </p:cNvSpPr>
          <p:nvPr/>
        </p:nvSpPr>
        <p:spPr bwMode="auto">
          <a:xfrm flipV="1">
            <a:off x="4267200" y="33528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89" name="Text Box 135"/>
          <p:cNvSpPr txBox="1">
            <a:spLocks noChangeArrowheads="1"/>
          </p:cNvSpPr>
          <p:nvPr/>
        </p:nvSpPr>
        <p:spPr bwMode="auto">
          <a:xfrm>
            <a:off x="152400" y="4419600"/>
            <a:ext cx="83820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Answer the following questions based on the model above:</a:t>
            </a:r>
          </a:p>
          <a:p>
            <a:pPr marL="381000" indent="-3810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The opportunity cost of increasing production from Good A from zero units to one unit is the loss of __________ unit (s) of Good B.</a:t>
            </a:r>
          </a:p>
          <a:p>
            <a:pPr marL="381000" indent="-3810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The opportunity cost of increasing production from Good A from one unit to two units is the loss of __________ unit (s) of Good B. The total loss is ____</a:t>
            </a:r>
          </a:p>
          <a:p>
            <a:pPr marL="381000" indent="-3810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The opportunity cost of increasing production from Good A from zero units to 6 units is the loss of _________ unit (s) of Good B.</a:t>
            </a:r>
          </a:p>
          <a:p>
            <a:pPr marL="381000" indent="-3810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81000" indent="-3810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9990" name="Rectangle 25"/>
          <p:cNvSpPr>
            <a:spLocks noChangeArrowheads="1"/>
          </p:cNvSpPr>
          <p:nvPr/>
        </p:nvSpPr>
        <p:spPr bwMode="auto">
          <a:xfrm>
            <a:off x="2055813" y="76200"/>
            <a:ext cx="242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Arial" charset="0"/>
                <a:cs typeface="Arial" charset="0"/>
              </a:rPr>
              <a:t>PPC Activity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8196212" y="1426170"/>
            <a:ext cx="2133" cy="1"/>
          </a:xfrm>
          <a:custGeom>
            <a:avLst/>
            <a:gdLst/>
            <a:ahLst/>
            <a:cxnLst/>
            <a:rect l="0" t="0" r="0" b="0"/>
            <a:pathLst>
              <a:path w="2133" h="1">
                <a:moveTo>
                  <a:pt x="0" y="0"/>
                </a:moveTo>
                <a:lnTo>
                  <a:pt x="2132" y="0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870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72" grpId="0" animBg="1"/>
      <p:bldP spid="78973" grpId="0" animBg="1"/>
      <p:bldP spid="78974" grpId="0" animBg="1"/>
      <p:bldP spid="78975" grpId="0" animBg="1"/>
      <p:bldP spid="78976" grpId="0" animBg="1"/>
      <p:bldP spid="78977" grpId="0" animBg="1"/>
      <p:bldP spid="78978" grpId="0" animBg="1"/>
      <p:bldP spid="78979" grpId="0" animBg="1"/>
      <p:bldP spid="78980" grpId="0" animBg="1"/>
      <p:bldP spid="78981" grpId="0" animBg="1"/>
      <p:bldP spid="789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304800"/>
            <a:ext cx="8686800" cy="11430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Review - Guns or Butter PPF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0" y="427038"/>
            <a:ext cx="9144000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How many guns can be produced when no butter is produced? ________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How much butter can be produced when no guns are produced? _______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opportunity cost of increasing the production of guns from 0 to 40 units is ________ units of butter.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What would it say about this society if the production decision was to produce at the (45, 20) point; assuming that it takes 30 units of butter to provide basic foodstuffs to society and 40 units of Guns to protect their society? ___________________________________________________</a:t>
            </a:r>
          </a:p>
        </p:txBody>
      </p:sp>
      <p:pic>
        <p:nvPicPr>
          <p:cNvPr id="92162" name="Picture 2" descr="http://3.bp.blogspot.com/_QWTkN_wH_jg/Sh3v1FAHBfI/AAAAAAAAAGA/cm3phuLBnZs/s320/PPF-GunsButte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753" y="3124200"/>
            <a:ext cx="3379247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64" name="Picture 4" descr="http://bp0.blogger.com/_Ro24bYxG_zg/RhPAFMzfarI/AAAAAAAAAA0/erZ3V4O9zO8/s320/Guns%2Bor%2BButter(redrawn%2B7-24-0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200400"/>
            <a:ext cx="3276600" cy="262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2743200"/>
            <a:ext cx="7620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1F497D">
                    <a:lumMod val="50000"/>
                  </a:srgbClr>
                </a:solidFill>
                <a:latin typeface="Arial" charset="0"/>
                <a:cs typeface="Arial" charset="0"/>
              </a:rPr>
              <a:t>This society cares more about military than providing consumer goods for the people </a:t>
            </a:r>
          </a:p>
        </p:txBody>
      </p:sp>
    </p:spTree>
    <p:extLst>
      <p:ext uri="{BB962C8B-B14F-4D97-AF65-F5344CB8AC3E}">
        <p14:creationId xmlns:p14="http://schemas.microsoft.com/office/powerpoint/2010/main" val="14779427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Darren:Desktop:Screen shot 2011-01-27 at 9.04.25 PM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/>
          <a:stretch/>
        </p:blipFill>
        <p:spPr bwMode="auto">
          <a:xfrm>
            <a:off x="533400" y="152400"/>
            <a:ext cx="4648200" cy="472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200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97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180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078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160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459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140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0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100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80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983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60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364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40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45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20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6" name="Picture 15" descr="Macintosh HD:Users:Darren:Desktop:Screen shot 2011-01-27 at 9.04.25 PM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8"/>
          <a:stretch/>
        </p:blipFill>
        <p:spPr bwMode="auto">
          <a:xfrm>
            <a:off x="4800600" y="152400"/>
            <a:ext cx="1143000" cy="472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Macintosh HD:Users:Darren:Desktop:Screen shot 2011-01-27 at 9.04.25 PM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8"/>
          <a:stretch/>
        </p:blipFill>
        <p:spPr bwMode="auto">
          <a:xfrm>
            <a:off x="5181600" y="152400"/>
            <a:ext cx="1143000" cy="472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66800" y="47360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5    10  15   20  25  30  35  40  45   50  55  60 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76200" y="1840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120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8200" y="38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19400" y="91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62400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24400" y="2743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86400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914400" y="457200"/>
            <a:ext cx="4648200" cy="3962400"/>
          </a:xfrm>
          <a:custGeom>
            <a:avLst/>
            <a:gdLst>
              <a:gd name="connsiteX0" fmla="*/ 0 w 4648200"/>
              <a:gd name="connsiteY0" fmla="*/ 0 h 3962400"/>
              <a:gd name="connsiteX1" fmla="*/ 1981200 w 4648200"/>
              <a:gd name="connsiteY1" fmla="*/ 533400 h 3962400"/>
              <a:gd name="connsiteX2" fmla="*/ 3139440 w 4648200"/>
              <a:gd name="connsiteY2" fmla="*/ 1600200 h 3962400"/>
              <a:gd name="connsiteX3" fmla="*/ 3901440 w 4648200"/>
              <a:gd name="connsiteY3" fmla="*/ 2392680 h 3962400"/>
              <a:gd name="connsiteX4" fmla="*/ 4648200 w 4648200"/>
              <a:gd name="connsiteY4" fmla="*/ 39624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200" h="3962400">
                <a:moveTo>
                  <a:pt x="0" y="0"/>
                </a:moveTo>
                <a:lnTo>
                  <a:pt x="1981200" y="533400"/>
                </a:lnTo>
                <a:lnTo>
                  <a:pt x="3139440" y="1600200"/>
                </a:lnTo>
                <a:lnTo>
                  <a:pt x="3901440" y="2392680"/>
                </a:lnTo>
                <a:lnTo>
                  <a:pt x="4648200" y="3962400"/>
                </a:ln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600" y="-76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A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95600" y="457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B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14800" y="1524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53000" y="2438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62600" y="4038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E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PPF Exercise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53340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Along the curve (frontier)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Inside the curve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Outside the curve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969" t="47917" r="64062" b="42708"/>
          <a:stretch>
            <a:fillRect/>
          </a:stretch>
        </p:blipFill>
        <p:spPr bwMode="auto">
          <a:xfrm>
            <a:off x="6019800" y="2286000"/>
            <a:ext cx="292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7315200" y="2275582"/>
            <a:ext cx="99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25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55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40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80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 l="25781" t="34375" r="53906" b="47917"/>
          <a:stretch>
            <a:fillRect/>
          </a:stretch>
        </p:blipFill>
        <p:spPr bwMode="auto">
          <a:xfrm>
            <a:off x="6078071" y="152400"/>
            <a:ext cx="291352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305800" y="1447800"/>
            <a:ext cx="457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80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8820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35" grpId="0" animBg="1"/>
      <p:bldP spid="36" grpId="0"/>
      <p:bldP spid="37" grpId="0"/>
      <p:bldP spid="38" grpId="0"/>
      <p:bldP spid="39" grpId="0"/>
      <p:bldP spid="40" grpId="0"/>
      <p:bldP spid="30" grpId="0" build="p" bldLvl="5"/>
      <p:bldP spid="31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Darren:Desktop:Screen shot 2011-01-27 at 9.18.14 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1910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PPF Exercise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4306391" y="4845446"/>
            <a:ext cx="9511" cy="1"/>
          </a:xfrm>
          <a:custGeom>
            <a:avLst/>
            <a:gdLst/>
            <a:ahLst/>
            <a:cxnLst/>
            <a:rect l="0" t="0" r="0" b="0"/>
            <a:pathLst>
              <a:path w="9511" h="1">
                <a:moveTo>
                  <a:pt x="7441" y="0"/>
                </a:moveTo>
                <a:lnTo>
                  <a:pt x="0" y="0"/>
                </a:lnTo>
                <a:lnTo>
                  <a:pt x="9510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06680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True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False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True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True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6715741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Group Work – PPF, #’s 5 – 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Individual Work – Study Guide and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31284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Economics? Open Notes Quiz (Ch.1)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Production Possibilities Curve Open-Notes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38311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fexercis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27515" r="8253" b="41241"/>
          <a:stretch/>
        </p:blipFill>
        <p:spPr bwMode="auto">
          <a:xfrm>
            <a:off x="228600" y="304800"/>
            <a:ext cx="7010400" cy="3440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135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5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754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10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373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15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992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20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688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25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1873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30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926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35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45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40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37454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10    20     30     40     50    60     70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24000" y="6974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0400" y="13832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21452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76800" y="29072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81600" y="35930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39266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A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100226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B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176426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52626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336446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E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30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Shoes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3733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CD Players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584960" y="773668"/>
            <a:ext cx="3672840" cy="2895600"/>
          </a:xfrm>
          <a:custGeom>
            <a:avLst/>
            <a:gdLst>
              <a:gd name="connsiteX0" fmla="*/ 0 w 3672840"/>
              <a:gd name="connsiteY0" fmla="*/ 0 h 2895600"/>
              <a:gd name="connsiteX1" fmla="*/ 1706880 w 3672840"/>
              <a:gd name="connsiteY1" fmla="*/ 685800 h 2895600"/>
              <a:gd name="connsiteX2" fmla="*/ 2758440 w 3672840"/>
              <a:gd name="connsiteY2" fmla="*/ 1432560 h 2895600"/>
              <a:gd name="connsiteX3" fmla="*/ 3368040 w 3672840"/>
              <a:gd name="connsiteY3" fmla="*/ 2209800 h 2895600"/>
              <a:gd name="connsiteX4" fmla="*/ 3672840 w 3672840"/>
              <a:gd name="connsiteY4" fmla="*/ 2895600 h 2895600"/>
              <a:gd name="connsiteX5" fmla="*/ 3672840 w 3672840"/>
              <a:gd name="connsiteY5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2840" h="2895600">
                <a:moveTo>
                  <a:pt x="0" y="0"/>
                </a:moveTo>
                <a:lnTo>
                  <a:pt x="1706880" y="685800"/>
                </a:lnTo>
                <a:lnTo>
                  <a:pt x="2758440" y="1432560"/>
                </a:lnTo>
                <a:lnTo>
                  <a:pt x="3368040" y="2209800"/>
                </a:lnTo>
                <a:lnTo>
                  <a:pt x="3672840" y="2895600"/>
                </a:lnTo>
                <a:lnTo>
                  <a:pt x="3672840" y="28956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</a:endParaRPr>
          </a:p>
        </p:txBody>
      </p:sp>
      <p:pic>
        <p:nvPicPr>
          <p:cNvPr id="75" name="Picture 74" descr="ppfexercis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t="6756" r="26254" b="78713"/>
          <a:stretch/>
        </p:blipFill>
        <p:spPr bwMode="auto">
          <a:xfrm>
            <a:off x="6096000" y="0"/>
            <a:ext cx="30480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ppfexercis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58547" r="8253" b="27407"/>
          <a:stretch/>
        </p:blipFill>
        <p:spPr bwMode="auto">
          <a:xfrm>
            <a:off x="1371600" y="4407089"/>
            <a:ext cx="5849487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ppfexercis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t="84612" r="8253" b="9491"/>
          <a:stretch/>
        </p:blipFill>
        <p:spPr bwMode="auto">
          <a:xfrm>
            <a:off x="1828800" y="5321489"/>
            <a:ext cx="5385464" cy="545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72370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economics pictures\Ppf2_small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09" name="Rectangle 1"/>
          <p:cNvSpPr>
            <a:spLocks noChangeArrowheads="1"/>
          </p:cNvSpPr>
          <p:nvPr/>
        </p:nvSpPr>
        <p:spPr bwMode="auto">
          <a:xfrm>
            <a:off x="0" y="3522344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What do points Q, R, T and V represent? __________________________________________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What does an efficient use of resources mean? ____________________________________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How much food and computers are being produced at point R?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Food ______________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Computers ______________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If we move from point T to V, how many computers are gained and how much food is lost?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Computers gained ___________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Food lost ____________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What is the term used to describe the cost of increasing one item in order to produce the other item? ________________________________________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917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oldtimecandy.com/assets/images/singles/now-laters-6pack-gra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68182" t="67614" r="12784"/>
          <a:stretch>
            <a:fillRect/>
          </a:stretch>
        </p:blipFill>
        <p:spPr bwMode="auto">
          <a:xfrm>
            <a:off x="5350933" y="1524000"/>
            <a:ext cx="2269067" cy="2895600"/>
          </a:xfrm>
          <a:prstGeom prst="rect">
            <a:avLst/>
          </a:prstGeom>
          <a:noFill/>
        </p:spPr>
      </p:pic>
      <p:pic>
        <p:nvPicPr>
          <p:cNvPr id="1030" name="Picture 6" descr="Lemonhea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3133725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269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"/>
          <p:cNvSpPr>
            <a:spLocks noChangeArrowheads="1"/>
          </p:cNvSpPr>
          <p:nvPr/>
        </p:nvSpPr>
        <p:spPr bwMode="auto">
          <a:xfrm>
            <a:off x="76200" y="3787675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What terms could be used to describe this PPF if production was at the 5, 5 point of the graph? _______________________________________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What might have caused the condition in the previous question? __________________________________________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Illustrate economic growth by labeling a “z” point on the PPC diagram above.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What are some factors that might contribute to economic growth? </a:t>
            </a:r>
            <a:br>
              <a:rPr lang="en-US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</a:br>
            <a:r>
              <a:rPr lang="en-US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___________________________________________________________________________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economics pictures\Ppf2_small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8474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62981" t="25656" r="8654" b="41847"/>
          <a:stretch/>
        </p:blipFill>
        <p:spPr bwMode="auto">
          <a:xfrm>
            <a:off x="533400" y="0"/>
            <a:ext cx="5660469" cy="3645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4385" name="Rectangle 1"/>
          <p:cNvSpPr>
            <a:spLocks noChangeArrowheads="1"/>
          </p:cNvSpPr>
          <p:nvPr/>
        </p:nvSpPr>
        <p:spPr bwMode="auto">
          <a:xfrm>
            <a:off x="0" y="3595568"/>
            <a:ext cx="91440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 opportunity cost of increasing production of Good A from 0 units to 1 unit is the loss of _______ unit(s) of Good B.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 opportunity cost of increasing production of Good A from 1 unit to 2 units is the loss of _______ unit(s) of Good B.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 opportunity cost of increasing production of Good A from 2 units to 3 units is the loss of _______ unit(s) of Good B.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 opportunity cost of increasing production of Good A from 0 units to 2 units is the loss of _______ unit(s) of Good B.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 opportunity cost of increasing production of Good A from 0 units to 3 units is the loss of _______ unit(s) of Good B.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 opportunity cost of increasing production of Good B from 11 units to 12 units is the loss of _______ unit(s) of Good A.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 opportunity cost of increasing production of Good B from 0 units to 11 units is the loss of _______ unit(s) of Good A. 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303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2"/>
          <a:stretch>
            <a:fillRect/>
          </a:stretch>
        </p:blipFill>
        <p:spPr bwMode="auto">
          <a:xfrm>
            <a:off x="762000" y="0"/>
            <a:ext cx="64770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6376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 l="7813" t="34375" r="9375" b="15625"/>
          <a:stretch>
            <a:fillRect/>
          </a:stretch>
        </p:blipFill>
        <p:spPr bwMode="auto">
          <a:xfrm>
            <a:off x="0" y="0"/>
            <a:ext cx="90868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16"/>
          <p:cNvSpPr/>
          <p:nvPr/>
        </p:nvSpPr>
        <p:spPr>
          <a:xfrm>
            <a:off x="4752753" y="212651"/>
            <a:ext cx="4093535" cy="3327991"/>
          </a:xfrm>
          <a:custGeom>
            <a:avLst/>
            <a:gdLst>
              <a:gd name="connsiteX0" fmla="*/ 0 w 4093535"/>
              <a:gd name="connsiteY0" fmla="*/ 0 h 3327991"/>
              <a:gd name="connsiteX1" fmla="*/ 1158949 w 4093535"/>
              <a:gd name="connsiteY1" fmla="*/ 159489 h 3327991"/>
              <a:gd name="connsiteX2" fmla="*/ 2254103 w 4093535"/>
              <a:gd name="connsiteY2" fmla="*/ 1201479 h 3327991"/>
              <a:gd name="connsiteX3" fmla="*/ 2636875 w 4093535"/>
              <a:gd name="connsiteY3" fmla="*/ 2073349 h 3327991"/>
              <a:gd name="connsiteX4" fmla="*/ 3221666 w 4093535"/>
              <a:gd name="connsiteY4" fmla="*/ 2658140 h 3327991"/>
              <a:gd name="connsiteX5" fmla="*/ 3721396 w 4093535"/>
              <a:gd name="connsiteY5" fmla="*/ 3062177 h 3327991"/>
              <a:gd name="connsiteX6" fmla="*/ 4093535 w 4093535"/>
              <a:gd name="connsiteY6" fmla="*/ 3306726 h 3327991"/>
              <a:gd name="connsiteX7" fmla="*/ 4051005 w 4093535"/>
              <a:gd name="connsiteY7" fmla="*/ 3327991 h 332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3535" h="3327991">
                <a:moveTo>
                  <a:pt x="0" y="0"/>
                </a:moveTo>
                <a:lnTo>
                  <a:pt x="1158949" y="159489"/>
                </a:lnTo>
                <a:lnTo>
                  <a:pt x="2254103" y="1201479"/>
                </a:lnTo>
                <a:lnTo>
                  <a:pt x="2636875" y="2073349"/>
                </a:lnTo>
                <a:lnTo>
                  <a:pt x="3221666" y="2658140"/>
                </a:lnTo>
                <a:lnTo>
                  <a:pt x="3721396" y="3062177"/>
                </a:lnTo>
                <a:lnTo>
                  <a:pt x="4093535" y="3306726"/>
                </a:lnTo>
                <a:lnTo>
                  <a:pt x="4051005" y="3327991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28600"/>
            <a:ext cx="381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10000"/>
            <a:ext cx="6629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763000" y="34290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0" y="3200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24800" y="2819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22098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34200" y="1371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7400" y="3048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48200" y="152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728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Production Possibilities Curve Open-Notes Quiz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What is Economics? Open Notes Quiz (Ch.1)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USA Test Prep – Scarcity, Opportunity Cost and the PPF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94793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 smtClean="0"/>
              <a:t>321 Summarizer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Write 3 things you learned today.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Write 2 ways that this lesson can apply be useful to your life.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Write 1 question you still have</a:t>
            </a:r>
            <a:endParaRPr lang="en-US" sz="2800" dirty="0"/>
          </a:p>
        </p:txBody>
      </p:sp>
      <p:pic>
        <p:nvPicPr>
          <p:cNvPr id="136194" name="Picture 2" descr="https://encrypted-tbn0.gstatic.com/images?q=tbn:ANd9GcSsFrVP3gyUz37yo7UsasQAS3gv8SdmUyQ_N62HqwHTjHMvCvI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81" y="2895600"/>
            <a:ext cx="4149319" cy="3352800"/>
          </a:xfrm>
          <a:prstGeom prst="rect">
            <a:avLst/>
          </a:prstGeom>
          <a:noFill/>
        </p:spPr>
      </p:pic>
      <p:pic>
        <p:nvPicPr>
          <p:cNvPr id="136196" name="Picture 4" descr="https://encrypted-tbn1.gstatic.com/images?q=tbn:ANd9GcQyC6h3iEwSKnnMm42k9BTaoZAGqhiBBPg93-k67_sSzJ2DXwq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95600"/>
            <a:ext cx="4520351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0871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Trade-Offs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906780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Individuals and Trade-Offs – studying one subject vs. another, watching TV or working out, etc. </a:t>
            </a:r>
          </a:p>
          <a:p>
            <a:pPr>
              <a:defRPr/>
            </a:pP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Business Trade-Offs – producing iPod vs. iPhone</a:t>
            </a:r>
          </a:p>
          <a:p>
            <a:pPr>
              <a:defRPr/>
            </a:pPr>
            <a:r>
              <a:rPr lang="en-US" sz="2400" dirty="0" smtClean="0">
                <a:solidFill>
                  <a:srgbClr val="00FF00"/>
                </a:solidFill>
                <a:effectLst/>
                <a:latin typeface="Arial" pitchFamily="34" charset="0"/>
                <a:cs typeface="Arial" pitchFamily="34" charset="0"/>
              </a:rPr>
              <a:t>Society and Trade-Offs – “guns or butter”, military or consumer goods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6" descr="http://3.bp.blogspot.com/__EiC43ii-gA/SePqX-WShfI/AAAAAAAAADY/-FJ7pLlOAkc/S1600-R/GunsOrButter23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95600"/>
            <a:ext cx="2688771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8" descr="http://www.mythinglinks.org/guns_vs_butter_health_warsupport_071001_m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194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706" name="Picture 2" descr="http://www.petergreenberg.com/wp-content/uploads/2008/11/iphone-vs-ipo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743200"/>
            <a:ext cx="2781300" cy="2886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20999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jakeslee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2514600" cy="20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Picture 6" descr="IMG_1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85800"/>
            <a:ext cx="2819400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361593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68638"/>
              </p:ext>
            </p:extLst>
          </p:nvPr>
        </p:nvGraphicFramePr>
        <p:xfrm>
          <a:off x="76200" y="2971800"/>
          <a:ext cx="8839200" cy="2840736"/>
        </p:xfrm>
        <a:graphic>
          <a:graphicData uri="http://schemas.openxmlformats.org/drawingml/2006/table">
            <a:tbl>
              <a:tblPr/>
              <a:tblGrid>
                <a:gridCol w="1600200"/>
                <a:gridCol w="1346200"/>
                <a:gridCol w="1473200"/>
                <a:gridCol w="1473200"/>
                <a:gridCol w="1473200"/>
                <a:gridCol w="1473200"/>
              </a:tblGrid>
              <a:tr h="2968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Alternatives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Criteria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Immediate Satisfaction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Long Term Benefits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Entertaining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Immediate Financial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Necessary for Long-term success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90 minutes of Sleep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90 minutes of Economics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4613" name="Text Box 115"/>
          <p:cNvSpPr txBox="1">
            <a:spLocks noChangeArrowheads="1"/>
          </p:cNvSpPr>
          <p:nvPr/>
        </p:nvSpPr>
        <p:spPr bwMode="auto">
          <a:xfrm>
            <a:off x="4419600" y="12192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or</a:t>
            </a: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Decision-Making </a:t>
            </a:r>
            <a:r>
              <a:rPr lang="en-US" sz="4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Grid</a:t>
            </a:r>
            <a:endParaRPr lang="en-US" sz="4400" b="1" kern="0" dirty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4419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Yes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Yes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44004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No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Yes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419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Yes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Yes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4419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No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No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3800" y="4419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No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38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Yes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54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jakeslee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2514600" cy="20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Picture 6" descr="IMG_1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85800"/>
            <a:ext cx="2819400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361593" name="Group 121"/>
          <p:cNvGraphicFramePr>
            <a:graphicFrameLocks noGrp="1"/>
          </p:cNvGraphicFramePr>
          <p:nvPr/>
        </p:nvGraphicFramePr>
        <p:xfrm>
          <a:off x="76200" y="2971800"/>
          <a:ext cx="8839200" cy="2340864"/>
        </p:xfrm>
        <a:graphic>
          <a:graphicData uri="http://schemas.openxmlformats.org/drawingml/2006/table">
            <a:tbl>
              <a:tblPr/>
              <a:tblGrid>
                <a:gridCol w="1600200"/>
                <a:gridCol w="1346200"/>
                <a:gridCol w="1473200"/>
                <a:gridCol w="1473200"/>
                <a:gridCol w="1473200"/>
                <a:gridCol w="1473200"/>
              </a:tblGrid>
              <a:tr h="2968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Alternatives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Criteria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Immediate Satisfaction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Long Term Benefits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Entertaining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Immediate Financial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Necessary for Long-term success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Sleep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Economics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4613" name="Text Box 115"/>
          <p:cNvSpPr txBox="1">
            <a:spLocks noChangeArrowheads="1"/>
          </p:cNvSpPr>
          <p:nvPr/>
        </p:nvSpPr>
        <p:spPr bwMode="auto">
          <a:xfrm>
            <a:off x="4419600" y="12192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or</a:t>
            </a: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Decision-Making </a:t>
            </a:r>
            <a:r>
              <a:rPr lang="en-US" sz="4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Grid</a:t>
            </a:r>
            <a:endParaRPr lang="en-US" sz="4400" b="1" kern="0" dirty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4419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Yes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514"/>
                </a:solidFill>
                <a:latin typeface="Times New Roman" pitchFamily="18" charset="0"/>
                <a:cs typeface="Arial" charset="0"/>
              </a:rPr>
              <a:t>Yes</a:t>
            </a:r>
            <a:endParaRPr lang="en-US" sz="2000" dirty="0">
              <a:solidFill>
                <a:srgbClr val="000514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44004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No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514"/>
                </a:solidFill>
                <a:latin typeface="Times New Roman" pitchFamily="18" charset="0"/>
                <a:cs typeface="Arial" charset="0"/>
              </a:rPr>
              <a:t>Yes</a:t>
            </a:r>
            <a:endParaRPr lang="en-US" sz="2000" dirty="0">
              <a:solidFill>
                <a:srgbClr val="000514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419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Yes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514"/>
                </a:solidFill>
                <a:latin typeface="Times New Roman" pitchFamily="18" charset="0"/>
                <a:cs typeface="Arial" charset="0"/>
              </a:rPr>
              <a:t>Yes</a:t>
            </a:r>
            <a:endParaRPr lang="en-US" sz="2000" dirty="0">
              <a:solidFill>
                <a:srgbClr val="000514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4419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No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514"/>
                </a:solidFill>
                <a:latin typeface="Times New Roman" pitchFamily="18" charset="0"/>
                <a:cs typeface="Arial" charset="0"/>
              </a:rPr>
              <a:t>No</a:t>
            </a:r>
            <a:endParaRPr lang="en-US" sz="2000" dirty="0">
              <a:solidFill>
                <a:srgbClr val="000514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3800" y="4419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No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38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514"/>
                </a:solidFill>
                <a:latin typeface="Times New Roman" pitchFamily="18" charset="0"/>
                <a:cs typeface="Arial" charset="0"/>
              </a:rPr>
              <a:t>Yes</a:t>
            </a:r>
            <a:endParaRPr lang="en-US" sz="2000" dirty="0">
              <a:solidFill>
                <a:srgbClr val="000514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67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9762"/>
          </a:xfrm>
        </p:spPr>
        <p:txBody>
          <a:bodyPr/>
          <a:lstStyle/>
          <a:p>
            <a:r>
              <a:rPr lang="en-US" sz="3200" dirty="0" smtClean="0"/>
              <a:t>Thinking at the Margin</a:t>
            </a:r>
            <a:endParaRPr lang="en-US" sz="3200" dirty="0"/>
          </a:p>
        </p:txBody>
      </p:sp>
      <p:pic>
        <p:nvPicPr>
          <p:cNvPr id="133122" name="Picture 2" descr="http://upload.wikimedia.org/wikipedia/commons/thumb/8/8b/2010-07-20_Black_windup_alarm_clock_face.jpg/220px-2010-07-20_Black_windup_alarm_clock_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19200"/>
            <a:ext cx="3162300" cy="4024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328128"/>
              </p:ext>
            </p:extLst>
          </p:nvPr>
        </p:nvGraphicFramePr>
        <p:xfrm>
          <a:off x="457200" y="420232"/>
          <a:ext cx="4919937" cy="1652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092"/>
                <a:gridCol w="946597"/>
                <a:gridCol w="3110248"/>
              </a:tblGrid>
              <a:tr h="377172">
                <a:tc>
                  <a:txBody>
                    <a:bodyPr/>
                    <a:lstStyle/>
                    <a:p>
                      <a:r>
                        <a:rPr lang="en-US" dirty="0" smtClean="0"/>
                        <a:t>Hour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</a:t>
                      </a:r>
                      <a:endParaRPr lang="en-US" dirty="0"/>
                    </a:p>
                  </a:txBody>
                  <a:tcPr/>
                </a:tc>
              </a:tr>
              <a:tr h="3771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68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11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6649" y="774918"/>
            <a:ext cx="82266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6:15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6:30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6:45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8993" y="762000"/>
            <a:ext cx="72327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 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 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399904" y="1182231"/>
            <a:ext cx="3162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15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7304" y="16458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15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812899"/>
            <a:ext cx="631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- - -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819090"/>
            <a:ext cx="631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- - -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33124" name="Picture 4" descr="http://www.charlespoliquin.com/Portals/0/Sleep_clo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4922181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0160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7" grpId="0" build="p" bldLvl="5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Thinking at the Margin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39762"/>
            <a:ext cx="487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Margin – an increment (small unit), a border/edge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Thinking at the margin – analyzing the costs and benefits of incremental (small) decisions</a:t>
            </a:r>
          </a:p>
        </p:txBody>
      </p:sp>
      <p:pic>
        <p:nvPicPr>
          <p:cNvPr id="1026" name="Picture 2" descr="http://walker.district65.net/teachers/jaddaouin/00136FD1-011F5307.3/notebook_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792162"/>
            <a:ext cx="3933825" cy="5145546"/>
          </a:xfrm>
          <a:prstGeom prst="rect">
            <a:avLst/>
          </a:prstGeom>
          <a:noFill/>
        </p:spPr>
      </p:pic>
      <p:pic>
        <p:nvPicPr>
          <p:cNvPr id="69634" name="Picture 2" descr="http://i.msdn.microsoft.com/dynimg/IC1384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666999"/>
            <a:ext cx="3733800" cy="3790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0347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Thinking at the Margin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906055"/>
              </p:ext>
            </p:extLst>
          </p:nvPr>
        </p:nvGraphicFramePr>
        <p:xfrm>
          <a:off x="457200" y="877432"/>
          <a:ext cx="4919937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092"/>
                <a:gridCol w="946597"/>
                <a:gridCol w="3110248"/>
              </a:tblGrid>
              <a:tr h="377172">
                <a:tc>
                  <a:txBody>
                    <a:bodyPr/>
                    <a:lstStyle/>
                    <a:p>
                      <a:r>
                        <a:rPr lang="en-US" dirty="0" smtClean="0"/>
                        <a:t>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Opportunity</a:t>
                      </a:r>
                      <a:r>
                        <a:rPr lang="en-US" baseline="0" dirty="0" smtClean="0"/>
                        <a:t> Cost</a:t>
                      </a:r>
                      <a:endParaRPr lang="en-US" dirty="0"/>
                    </a:p>
                  </a:txBody>
                  <a:tcPr/>
                </a:tc>
              </a:tr>
              <a:tr h="3771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68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11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1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1"/>
          <a:stretch/>
        </p:blipFill>
        <p:spPr bwMode="auto">
          <a:xfrm flipH="1">
            <a:off x="228600" y="3657600"/>
            <a:ext cx="1905465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6649" y="1232118"/>
            <a:ext cx="55015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41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42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43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8993" y="1219200"/>
            <a:ext cx="100700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$9.00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13.50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13.50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13.50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7304" y="2531090"/>
            <a:ext cx="220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 studying economics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2399904" y="1639431"/>
            <a:ext cx="3162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 hour playing video games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87304" y="2103090"/>
            <a:ext cx="189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 hour with family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2200" y="1270099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40 hours of play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052" name="Picture 4" descr="http://dontmesswithtaxes.typepad.com/.a/6a00d8345157c669e2017742c60eed970d-800w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08" y="817835"/>
            <a:ext cx="3197692" cy="54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img3.photographersdirect.com/img/9112/wm/pd5899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1"/>
          <a:stretch/>
        </p:blipFill>
        <p:spPr bwMode="auto">
          <a:xfrm>
            <a:off x="2590800" y="3619499"/>
            <a:ext cx="2943266" cy="2628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83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8" grpId="0" build="p" bldLvl="5"/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1396</Words>
  <Application>Microsoft Office PowerPoint</Application>
  <PresentationFormat>On-screen Show (4:3)</PresentationFormat>
  <Paragraphs>341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Stream</vt:lpstr>
      <vt:lpstr>1_Office Theme</vt:lpstr>
      <vt:lpstr>2_Office Theme</vt:lpstr>
      <vt:lpstr>Opportunity Cost</vt:lpstr>
      <vt:lpstr>Today’s Assignments </vt:lpstr>
      <vt:lpstr>PowerPoint Presentation</vt:lpstr>
      <vt:lpstr>Trade-Offs</vt:lpstr>
      <vt:lpstr>PowerPoint Presentation</vt:lpstr>
      <vt:lpstr>PowerPoint Presentation</vt:lpstr>
      <vt:lpstr>Thinking at the Margin</vt:lpstr>
      <vt:lpstr>Thinking at the Margin</vt:lpstr>
      <vt:lpstr>Thinking at the Margin</vt:lpstr>
      <vt:lpstr>PowerPoint Presentation</vt:lpstr>
      <vt:lpstr>PowerPoint Presentation</vt:lpstr>
      <vt:lpstr>Factors of Production</vt:lpstr>
      <vt:lpstr>Production Possibilities Frontier Activity</vt:lpstr>
      <vt:lpstr>Production Possibilities Frontier Activity</vt:lpstr>
      <vt:lpstr>Production Possibilities Model</vt:lpstr>
      <vt:lpstr>Basics of the production possibilities frontier model</vt:lpstr>
      <vt:lpstr>Production Possibilities Model</vt:lpstr>
      <vt:lpstr>Production Possibilities Curve </vt:lpstr>
      <vt:lpstr>Underutilization (Inefficiency)</vt:lpstr>
      <vt:lpstr>Growth</vt:lpstr>
      <vt:lpstr>Shifts in the PPF</vt:lpstr>
      <vt:lpstr>PowerPoint Presentation</vt:lpstr>
      <vt:lpstr>Review - Guns or Butter PPF</vt:lpstr>
      <vt:lpstr>PPF Exercise</vt:lpstr>
      <vt:lpstr>PPF Exercise</vt:lpstr>
      <vt:lpstr>Today’s Assignments</vt:lpstr>
      <vt:lpstr>Today’s Assignments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Assignment </vt:lpstr>
      <vt:lpstr>321 Summarizer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Opportunity Cost</dc:title>
  <dc:creator>CODY JACOBSEN</dc:creator>
  <cp:lastModifiedBy>CODY JACOBSEN</cp:lastModifiedBy>
  <cp:revision>1</cp:revision>
  <dcterms:created xsi:type="dcterms:W3CDTF">2014-09-02T14:56:04Z</dcterms:created>
  <dcterms:modified xsi:type="dcterms:W3CDTF">2014-09-02T14:56:31Z</dcterms:modified>
</cp:coreProperties>
</file>