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grpSp>
      <p:sp>
        <p:nvSpPr>
          <p:cNvPr id="1914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915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A2829A9-DF02-4A13-92FE-21B7E88B40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977978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B36F60A-A3A1-4BFC-8075-7660E1E1A997}"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0544489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123F783-BA47-4A94-92DF-543B91FF5807}"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9380789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93879A20-6CB8-4DD7-ACCA-1A8054E99449}"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22873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23F6FEAF-7E50-4B7D-932B-D9C053CE6E9A}"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1535531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19B5B62-59C9-4ACF-9A72-81F5360A46D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7439186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EBFA463-3D70-4491-B25E-F102E683F72E}"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2923381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58D46EF8-4462-4D09-A3C3-ECEE0206215E}"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2035456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p:spPr>
        <p:txBody>
          <a:bodyPr/>
          <a:lstStyle>
            <a:lvl1pPr algn="ctr" fontAlgn="auto">
              <a:spcBef>
                <a:spcPts val="0"/>
              </a:spcBef>
              <a:spcAft>
                <a:spcPts val="0"/>
              </a:spcAft>
              <a:defRPr>
                <a:latin typeface="+mn-lt"/>
                <a:cs typeface="+mn-cs"/>
              </a:defRPr>
            </a:lvl1pPr>
          </a:lstStyle>
          <a:p>
            <a:pPr>
              <a:defRPr/>
            </a:pPr>
            <a:fld id="{8CABBEA3-FC3C-4254-9302-457AB67316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806467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A2829A9-DF02-4A13-92FE-21B7E88B40C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1805840"/>
      </p:ext>
    </p:extLst>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519D73E-3A95-4B82-948A-3A6F7F9C33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9136440"/>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519D73E-3A95-4B82-948A-3A6F7F9C33E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86323982"/>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E781DF-4E3D-4FD6-AC1B-006E0D46CF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9535245"/>
      </p:ext>
    </p:extLst>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F6772E2-3CDA-4BE7-BAF2-A70F1CF16A1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6494939"/>
      </p:ext>
    </p:extLst>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C054E22-05F3-4EED-9D2E-0DE7E4B025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0642499"/>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B83A9A6-B468-42EB-AF25-C9B3BB52856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8880065"/>
      </p:ext>
    </p:extLst>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81EFF07-FB65-4C3E-A362-498637C514A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8201521"/>
      </p:ext>
    </p:extLst>
  </p:cSld>
  <p:clrMapOvr>
    <a:masterClrMapping/>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CFDA13D-10FA-4A11-8698-B3A4E50FE8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7093065"/>
      </p:ext>
    </p:extLst>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2959049-4885-4FD6-A7D2-7D2176951A4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6073468"/>
      </p:ext>
    </p:extLst>
  </p:cSld>
  <p:clrMapOvr>
    <a:masterClrMapping/>
  </p:clrMapOvr>
  <p:transition>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36F60A-A3A1-4BFC-8075-7660E1E1A99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6705895"/>
      </p:ext>
    </p:extLst>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123F783-BA47-4A94-92DF-543B91FF58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4817638"/>
      </p:ext>
    </p:extLst>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58D46EF8-4462-4D09-A3C3-ECEE0206215E}" type="slidenum">
              <a:rPr lang="en-US">
                <a:solidFill>
                  <a:prstClr val="black">
                    <a:tint val="75000"/>
                  </a:prstClr>
                </a:solidFill>
              </a:rPr>
              <a:pPr>
                <a:defRPr/>
              </a:pPr>
              <a:t>‹#›</a:t>
            </a:fld>
            <a:endParaRPr lang="en-US">
              <a:solidFill>
                <a:prstClr val="black">
                  <a:tint val="75000"/>
                </a:prstClr>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0296206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3E781DF-4E3D-4FD6-AC1B-006E0D46CFF2}"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49183413"/>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E5DDAFFD-A8E4-47AE-A5BF-1DC5EC93BC7B}" type="slidenum">
              <a:rPr lang="en-US">
                <a:solidFill>
                  <a:prstClr val="black">
                    <a:tint val="75000"/>
                  </a:prstClr>
                </a:solidFill>
              </a:rPr>
              <a:pPr>
                <a:defRPr/>
              </a:pPr>
              <a:t>‹#›</a:t>
            </a:fld>
            <a:endParaRPr lang="en-US">
              <a:solidFill>
                <a:prstClr val="black">
                  <a:tint val="75000"/>
                </a:prstClr>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68582032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F6772E2-3CDA-4BE7-BAF2-A70F1CF16A15}"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7759052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EC054E22-05F3-4EED-9D2E-0DE7E4B025CF}"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0467264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CB83A9A6-B468-42EB-AF25-C9B3BB528561}"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3277565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81EFF07-FB65-4C3E-A362-498637C514A7}"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0392907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CFDA13D-10FA-4A11-8698-B3A4E50FE85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1454617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2959049-4885-4FD6-A7D2-7D2176951A4A}"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9482487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904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fontAlgn="base">
              <a:spcBef>
                <a:spcPct val="0"/>
              </a:spcBef>
              <a:spcAft>
                <a:spcPct val="0"/>
              </a:spcAft>
              <a:defRPr/>
            </a:pPr>
            <a:fld id="{B479028A-E822-4EE6-9C02-CB655F2F3DD9}"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904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1904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1904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1904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1904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grpSp>
        <p:sp>
          <p:nvSpPr>
            <p:cNvPr id="1904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sp>
          <p:nvSpPr>
            <p:cNvPr id="1904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sz="2000">
                <a:solidFill>
                  <a:srgbClr val="FFFFFF"/>
                </a:solidFill>
                <a:latin typeface="Times New Roman" pitchFamily="18" charset="0"/>
              </a:endParaRPr>
            </a:p>
          </p:txBody>
        </p:sp>
      </p:grpSp>
      <p:sp>
        <p:nvSpPr>
          <p:cNvPr id="1904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04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904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6630700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B479028A-E822-4EE6-9C02-CB655F2F3DD9}" type="slidenum">
              <a:rPr lang="en-US" smtClean="0">
                <a:solidFill>
                  <a:prstClr val="black">
                    <a:tint val="75000"/>
                  </a:prstClr>
                </a:solidFill>
                <a:latin typeface="Times New Roman" pitchFamily="18" charset="0"/>
                <a:cs typeface="Arial" charset="0"/>
              </a:rPr>
              <a:pPr fontAlgn="base">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4061424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4.wav"/><Relationship Id="rId7" Type="http://schemas.openxmlformats.org/officeDocument/2006/relationships/image" Target="../media/image24.gif"/><Relationship Id="rId2" Type="http://schemas.openxmlformats.org/officeDocument/2006/relationships/audio" Target="../media/audio3.wav"/><Relationship Id="rId1" Type="http://schemas.openxmlformats.org/officeDocument/2006/relationships/slideLayout" Target="../slideLayouts/slideLayout15.xml"/><Relationship Id="rId6" Type="http://schemas.openxmlformats.org/officeDocument/2006/relationships/image" Target="../media/image23.gif"/><Relationship Id="rId5" Type="http://schemas.openxmlformats.org/officeDocument/2006/relationships/hyperlink" Target="http://www.feebleminds-gifs.com/tree-seasons.gif" TargetMode="External"/><Relationship Id="rId4" Type="http://schemas.openxmlformats.org/officeDocument/2006/relationships/audio" Target="../media/audio5.wav"/><Relationship Id="rId9"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29.gif"/><Relationship Id="rId2" Type="http://schemas.openxmlformats.org/officeDocument/2006/relationships/audio" Target="../media/audio6.wav"/><Relationship Id="rId1" Type="http://schemas.openxmlformats.org/officeDocument/2006/relationships/slideLayout" Target="../slideLayouts/slideLayout15.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6.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16.xml"/><Relationship Id="rId5" Type="http://schemas.openxmlformats.org/officeDocument/2006/relationships/image" Target="../media/image34.gif"/><Relationship Id="rId4"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url?sa=i&amp;rct=j&amp;q=clothing+salesperson&amp;source=images&amp;cd=&amp;cad=rja&amp;docid=gk6rVKU6PmSzRM&amp;tbnid=eBpEWl7sddEWfM:&amp;ved=0CAUQjRw&amp;url=http://imagempessoal.band.uol.com.br/7-leis-empreendedores-vendas/&amp;ei=S-TOUqTpKMWpkAf7pIGoDg&amp;bvm=bv.59026428,d.eW0&amp;psig=AFQjCNFSzPzdUBtvGRs7BNxbEvNrgK-XbQ&amp;ust=1389376918986852" TargetMode="External"/><Relationship Id="rId3" Type="http://schemas.openxmlformats.org/officeDocument/2006/relationships/hyperlink" Target="http://www.google.com/url?sa=i&amp;rct=j&amp;q=cotton&amp;source=images&amp;cd=&amp;cad=rja&amp;docid=dDpyvvHXymA8MM&amp;tbnid=qy4-EaWxro-fAM:&amp;ved=0CAUQjRw&amp;url=http://cottonaustralia.com.au/cotton-library/photos/cotton-bolls&amp;ei=teLOUuXeGMWhkQfj-IHICQ&amp;bvm=bv.59026428,d.eW0&amp;psig=AFQjCNFbIVZk-s3bwu5IeRQXDwer_2Famg&amp;ust=1389376550234340" TargetMode="External"/><Relationship Id="rId7" Type="http://schemas.openxmlformats.org/officeDocument/2006/relationships/image" Target="../media/image44.jpeg"/><Relationship Id="rId2" Type="http://schemas.openxmlformats.org/officeDocument/2006/relationships/image" Target="../media/image41.jpeg"/><Relationship Id="rId1" Type="http://schemas.openxmlformats.org/officeDocument/2006/relationships/slideLayout" Target="../slideLayouts/slideLayout29.xml"/><Relationship Id="rId6" Type="http://schemas.openxmlformats.org/officeDocument/2006/relationships/image" Target="../media/image43.jpeg"/><Relationship Id="rId5" Type="http://schemas.openxmlformats.org/officeDocument/2006/relationships/hyperlink" Target="http://www.google.com/url?sa=i&amp;rct=j&amp;q=cotton%20picker&amp;source=images&amp;cd=&amp;cad=rja&amp;docid=BN731ZHLFHN3sM&amp;tbnid=D7uR5Ur1b8O6aM:&amp;ved=0CAUQjRw&amp;url=http://www.deere.com/en_US/ProductCatalog/FR/category/FR_CHARVESTING.html&amp;ei=GOPOUtOwM8aokQePn4DwDg&amp;bvm=bv.59026428,d.eW0&amp;psig=AFQjCNENYsFf9yLRLwBUYeQ5GGsrmnHLtA&amp;ust=1389376645657207" TargetMode="External"/><Relationship Id="rId4" Type="http://schemas.openxmlformats.org/officeDocument/2006/relationships/image" Target="../media/image42.jpe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fMU9nUD9kS4&amp;list=PL0D79F5BDE2224AFA" TargetMode="External"/><Relationship Id="rId2" Type="http://schemas.openxmlformats.org/officeDocument/2006/relationships/hyperlink" Target="http://www.youtube.com/watch?v=ni7a9SBOeLE&amp;list=PL0D79F5BDE2224AFA&amp;index=2" TargetMode="External"/><Relationship Id="rId1" Type="http://schemas.openxmlformats.org/officeDocument/2006/relationships/slideLayout" Target="../slideLayouts/slideLayout14.xml"/><Relationship Id="rId4" Type="http://schemas.openxmlformats.org/officeDocument/2006/relationships/hyperlink" Target="http://www.youtube.com/watch?v=OS_9A_EA30M&amp;list=PL0D79F5BDE2224AFA&amp;feature=mh_lolz"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6.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tickle+me+elmo&amp;source=images&amp;cd=&amp;cad=rja&amp;docid=H46RbPlhE9plWM&amp;tbnid=y7Wnx504ho12xM:&amp;ved=0CAUQjRw&amp;url=http://www.lukevenk.com/2012/08/28/a-toy-after-the-fad-the-tickle-me-elmo-story/&amp;ei=8N_OUrWhMoaekAeovIDoBQ&amp;bvm=bv.59026428,d.eW0&amp;psig=AFQjCNG7QuE9SwDTkWnQzz96KfD_5iYupA&amp;ust=1389375846143961" TargetMode="External"/><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audio" Target="../media/audio12.wav"/><Relationship Id="rId7" Type="http://schemas.openxmlformats.org/officeDocument/2006/relationships/image" Target="../media/image55.gif"/><Relationship Id="rId2" Type="http://schemas.openxmlformats.org/officeDocument/2006/relationships/audio" Target="../media/audio11.wav"/><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audio" Target="../media/audio14.wav"/><Relationship Id="rId4" Type="http://schemas.openxmlformats.org/officeDocument/2006/relationships/audio" Target="../media/audio13.wav"/><Relationship Id="rId9" Type="http://schemas.openxmlformats.org/officeDocument/2006/relationships/image" Target="../media/image57.gif"/></Relationships>
</file>

<file path=ppt/slides/_rels/slide2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5.wav"/><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gif"/><Relationship Id="rId4" Type="http://schemas.openxmlformats.org/officeDocument/2006/relationships/image" Target="../media/image5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audio" Target="../media/audio18.wav"/><Relationship Id="rId7" Type="http://schemas.openxmlformats.org/officeDocument/2006/relationships/image" Target="../media/image65.gif"/><Relationship Id="rId2" Type="http://schemas.openxmlformats.org/officeDocument/2006/relationships/audio" Target="../media/audio17.wav"/><Relationship Id="rId1" Type="http://schemas.openxmlformats.org/officeDocument/2006/relationships/slideLayout" Target="../slideLayouts/slideLayout14.xml"/><Relationship Id="rId6" Type="http://schemas.openxmlformats.org/officeDocument/2006/relationships/image" Target="../media/image64.gif"/><Relationship Id="rId5" Type="http://schemas.openxmlformats.org/officeDocument/2006/relationships/image" Target="../media/image63.jpeg"/><Relationship Id="rId4" Type="http://schemas.openxmlformats.org/officeDocument/2006/relationships/audio" Target="../media/audio19.wav"/></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xFCcN146WBw&amp;list=PL0D79F5BDE2224AFA" TargetMode="External"/><Relationship Id="rId2" Type="http://schemas.openxmlformats.org/officeDocument/2006/relationships/hyperlink" Target="http://www.youtube.com/watch?v=2wf9lREtLv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457200" y="-304800"/>
            <a:ext cx="8229600" cy="1143000"/>
          </a:xfrm>
        </p:spPr>
        <p:txBody>
          <a:bodyPr/>
          <a:lstStyle/>
          <a:p>
            <a:pPr eaLnBrk="1" hangingPunct="1">
              <a:defRPr/>
            </a:pPr>
            <a:r>
              <a:rPr lang="en-US" sz="3000" b="0" dirty="0" smtClean="0">
                <a:latin typeface="Arial" pitchFamily="34" charset="0"/>
                <a:cs typeface="Arial" pitchFamily="34" charset="0"/>
              </a:rPr>
              <a:t>Activator</a:t>
            </a:r>
            <a:endParaRPr lang="en-US" sz="2400" dirty="0" smtClean="0">
              <a:latin typeface="Arial" pitchFamily="34" charset="0"/>
              <a:cs typeface="Arial" pitchFamily="34" charset="0"/>
            </a:endParaRPr>
          </a:p>
        </p:txBody>
      </p:sp>
      <p:pic>
        <p:nvPicPr>
          <p:cNvPr id="47122" name="Picture 18" descr="lelmoan"/>
          <p:cNvPicPr>
            <a:picLocks noGrp="1" noChangeAspect="1" noChangeArrowheads="1" noCrop="1"/>
          </p:cNvPicPr>
          <p:nvPr>
            <p:ph sz="quarter" idx="1"/>
          </p:nvPr>
        </p:nvPicPr>
        <p:blipFill>
          <a:blip r:embed="rId3" cstate="print"/>
          <a:srcRect/>
          <a:stretch>
            <a:fillRect/>
          </a:stretch>
        </p:blipFill>
        <p:spPr>
          <a:xfrm>
            <a:off x="2971800" y="2362200"/>
            <a:ext cx="2819400" cy="3062064"/>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124" name="Picture 20" descr="elmo"/>
          <p:cNvPicPr>
            <a:picLocks noGrp="1" noChangeAspect="1" noChangeArrowheads="1" noCrop="1"/>
          </p:cNvPicPr>
          <p:nvPr>
            <p:ph sz="quarter" idx="2"/>
          </p:nvPr>
        </p:nvPicPr>
        <p:blipFill>
          <a:blip r:embed="rId4" cstate="print"/>
          <a:srcRect/>
          <a:stretch>
            <a:fillRect/>
          </a:stretch>
        </p:blipFill>
        <p:spPr>
          <a:xfrm>
            <a:off x="515938" y="3124200"/>
            <a:ext cx="1465262" cy="2057400"/>
          </a:xfrm>
        </p:spPr>
      </p:pic>
      <p:pic>
        <p:nvPicPr>
          <p:cNvPr id="47127" name="Picture 23" descr="elmo"/>
          <p:cNvPicPr>
            <a:picLocks noChangeAspect="1" noChangeArrowheads="1" noCrop="1"/>
          </p:cNvPicPr>
          <p:nvPr/>
        </p:nvPicPr>
        <p:blipFill>
          <a:blip r:embed="rId4" cstate="print"/>
          <a:srcRect/>
          <a:stretch>
            <a:fillRect/>
          </a:stretch>
        </p:blipFill>
        <p:spPr bwMode="auto">
          <a:xfrm>
            <a:off x="6858000" y="3124200"/>
            <a:ext cx="1465263" cy="2057400"/>
          </a:xfrm>
          <a:prstGeom prst="rect">
            <a:avLst/>
          </a:prstGeom>
          <a:noFill/>
          <a:ln w="9525">
            <a:noFill/>
            <a:miter lim="800000"/>
            <a:headEnd/>
            <a:tailEnd/>
          </a:ln>
        </p:spPr>
      </p:pic>
      <p:sp>
        <p:nvSpPr>
          <p:cNvPr id="4103" name="TextBox 8"/>
          <p:cNvSpPr txBox="1">
            <a:spLocks noChangeArrowheads="1"/>
          </p:cNvSpPr>
          <p:nvPr/>
        </p:nvSpPr>
        <p:spPr bwMode="auto">
          <a:xfrm>
            <a:off x="0" y="531813"/>
            <a:ext cx="9144000" cy="1754187"/>
          </a:xfrm>
          <a:prstGeom prst="rect">
            <a:avLst/>
          </a:prstGeom>
          <a:noFill/>
          <a:ln w="9525">
            <a:noFill/>
            <a:miter lim="800000"/>
            <a:headEnd/>
            <a:tailEnd/>
          </a:ln>
        </p:spPr>
        <p:txBody>
          <a:bodyPr>
            <a:spAutoFit/>
          </a:bodyPr>
          <a:lstStyle/>
          <a:p>
            <a:pPr fontAlgn="base">
              <a:spcBef>
                <a:spcPct val="0"/>
              </a:spcBef>
              <a:spcAft>
                <a:spcPct val="0"/>
              </a:spcAft>
              <a:buFont typeface="Arial" charset="0"/>
              <a:buChar char="•"/>
            </a:pPr>
            <a:r>
              <a:rPr lang="en-US" dirty="0">
                <a:solidFill>
                  <a:srgbClr val="FFFFFF"/>
                </a:solidFill>
                <a:latin typeface="Arial" charset="0"/>
                <a:cs typeface="Arial" charset="0"/>
              </a:rPr>
              <a:t> During the holiday season of 1996, a children's toy appeared on Good Morning America. The toy,  produced by Mattel, had sat on the shelves with very little sales until it appeared on the show. After the  toys appearance, its popularity improved and it became the most sought after product of the holiday season. Unfortunately, Mattel did not anticipate the doll’s popularity, only producing 400,000 units, and were not able provide the product in a timely manner  at the store level (over 1,000,000 were in demand). </a:t>
            </a:r>
          </a:p>
        </p:txBody>
      </p:sp>
    </p:spTree>
    <p:extLst>
      <p:ext uri="{BB962C8B-B14F-4D97-AF65-F5344CB8AC3E}">
        <p14:creationId xmlns:p14="http://schemas.microsoft.com/office/powerpoint/2010/main" val="24695830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7122"/>
                                        </p:tgtEl>
                                        <p:attrNameLst>
                                          <p:attrName>style.visibility</p:attrName>
                                        </p:attrNameLst>
                                      </p:cBhvr>
                                      <p:to>
                                        <p:strVal val="visible"/>
                                      </p:to>
                                    </p:set>
                                    <p:animEffect transition="in" filter="slide(fromBottom)">
                                      <p:cBhvr>
                                        <p:cTn id="7" dur="500"/>
                                        <p:tgtEl>
                                          <p:spTgt spid="47122"/>
                                        </p:tgtEl>
                                      </p:cBhvr>
                                    </p:animEffect>
                                  </p:childTnLst>
                                  <p:subTnLst>
                                    <p:audio>
                                      <p:cMediaNode>
                                        <p:cTn display="0" masterRel="sameClick">
                                          <p:stCondLst>
                                            <p:cond evt="begin" delay="0">
                                              <p:tn val="5"/>
                                            </p:cond>
                                          </p:stCondLst>
                                          <p:endCondLst>
                                            <p:cond evt="onStopAudio" delay="0">
                                              <p:tgtEl>
                                                <p:sldTgt/>
                                              </p:tgtEl>
                                            </p:cond>
                                          </p:endCondLst>
                                        </p:cTn>
                                        <p:tgtEl>
                                          <p:sndTgt r:embed="rId2" name="tickle.wav"/>
                                        </p:tgtEl>
                                      </p:cMediaNode>
                                    </p:audio>
                                  </p:subTnLst>
                                </p:cTn>
                              </p:par>
                              <p:par>
                                <p:cTn id="8" presetID="10" presetClass="entr" presetSubtype="0" fill="hold" nodeType="withEffect">
                                  <p:stCondLst>
                                    <p:cond delay="0"/>
                                  </p:stCondLst>
                                  <p:childTnLst>
                                    <p:set>
                                      <p:cBhvr>
                                        <p:cTn id="9" dur="1" fill="hold">
                                          <p:stCondLst>
                                            <p:cond delay="0"/>
                                          </p:stCondLst>
                                        </p:cTn>
                                        <p:tgtEl>
                                          <p:spTgt spid="47124"/>
                                        </p:tgtEl>
                                        <p:attrNameLst>
                                          <p:attrName>style.visibility</p:attrName>
                                        </p:attrNameLst>
                                      </p:cBhvr>
                                      <p:to>
                                        <p:strVal val="visible"/>
                                      </p:to>
                                    </p:set>
                                    <p:animEffect transition="in" filter="fade">
                                      <p:cBhvr>
                                        <p:cTn id="10" dur="1000"/>
                                        <p:tgtEl>
                                          <p:spTgt spid="47124"/>
                                        </p:tgtEl>
                                      </p:cBhvr>
                                    </p:animEffect>
                                  </p:childTnLst>
                                </p:cTn>
                              </p:par>
                              <p:par>
                                <p:cTn id="11" presetID="10" presetClass="entr" presetSubtype="0" fill="hold" nodeType="withEffect">
                                  <p:stCondLst>
                                    <p:cond delay="0"/>
                                  </p:stCondLst>
                                  <p:childTnLst>
                                    <p:set>
                                      <p:cBhvr>
                                        <p:cTn id="12" dur="1" fill="hold">
                                          <p:stCondLst>
                                            <p:cond delay="0"/>
                                          </p:stCondLst>
                                        </p:cTn>
                                        <p:tgtEl>
                                          <p:spTgt spid="47127"/>
                                        </p:tgtEl>
                                        <p:attrNameLst>
                                          <p:attrName>style.visibility</p:attrName>
                                        </p:attrNameLst>
                                      </p:cBhvr>
                                      <p:to>
                                        <p:strVal val="visible"/>
                                      </p:to>
                                    </p:set>
                                    <p:animEffect transition="in" filter="fade">
                                      <p:cBhvr>
                                        <p:cTn id="13" dur="1000"/>
                                        <p:tgtEl>
                                          <p:spTgt spid="4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87" name="Picture 31" descr="animated tree changing through the seasons">
            <a:hlinkClick r:id="rId5"/>
          </p:cNvPr>
          <p:cNvPicPr>
            <a:picLocks noGrp="1" noChangeAspect="1" noChangeArrowheads="1" noCrop="1"/>
          </p:cNvPicPr>
          <p:nvPr>
            <p:ph sz="quarter" idx="1"/>
          </p:nvPr>
        </p:nvPicPr>
        <p:blipFill>
          <a:blip r:embed="rId6" cstate="print"/>
          <a:srcRect/>
          <a:stretch>
            <a:fillRect/>
          </a:stretch>
        </p:blipFill>
        <p:spPr>
          <a:xfrm>
            <a:off x="2743200" y="2286000"/>
            <a:ext cx="1678781" cy="1600200"/>
          </a:xfrm>
        </p:spPr>
      </p:pic>
      <p:pic>
        <p:nvPicPr>
          <p:cNvPr id="45083" name="Picture 27" descr="sun16"/>
          <p:cNvPicPr>
            <a:picLocks noGrp="1" noChangeAspect="1" noChangeArrowheads="1" noCrop="1"/>
          </p:cNvPicPr>
          <p:nvPr>
            <p:ph sz="quarter" idx="2"/>
          </p:nvPr>
        </p:nvPicPr>
        <p:blipFill>
          <a:blip r:embed="rId7" cstate="print"/>
          <a:srcRect/>
          <a:stretch>
            <a:fillRect/>
          </a:stretch>
        </p:blipFill>
        <p:spPr>
          <a:xfrm>
            <a:off x="157899" y="2209800"/>
            <a:ext cx="2564876" cy="2022707"/>
          </a:xfrm>
        </p:spPr>
      </p:pic>
      <p:pic>
        <p:nvPicPr>
          <p:cNvPr id="45079" name="Picture 23" descr="cow_mooing_md_clr.gif"/>
          <p:cNvPicPr>
            <a:picLocks noGrp="1" noChangeAspect="1" noChangeArrowheads="1" noCrop="1"/>
          </p:cNvPicPr>
          <p:nvPr>
            <p:ph sz="quarter" idx="3"/>
          </p:nvPr>
        </p:nvPicPr>
        <p:blipFill>
          <a:blip r:embed="rId8" cstate="print"/>
          <a:srcRect/>
          <a:stretch>
            <a:fillRect/>
          </a:stretch>
        </p:blipFill>
        <p:spPr>
          <a:xfrm>
            <a:off x="4419600" y="2362200"/>
            <a:ext cx="1828800" cy="1828800"/>
          </a:xfrm>
        </p:spPr>
      </p:pic>
      <p:pic>
        <p:nvPicPr>
          <p:cNvPr id="45094" name="Picture 38" descr="oilrig"/>
          <p:cNvPicPr>
            <a:picLocks noGrp="1" noChangeAspect="1" noChangeArrowheads="1" noCrop="1"/>
          </p:cNvPicPr>
          <p:nvPr>
            <p:ph sz="quarter" idx="4"/>
          </p:nvPr>
        </p:nvPicPr>
        <p:blipFill>
          <a:blip r:embed="rId9" cstate="print"/>
          <a:srcRect/>
          <a:stretch>
            <a:fillRect/>
          </a:stretch>
        </p:blipFill>
        <p:spPr>
          <a:xfrm>
            <a:off x="6019800" y="2209800"/>
            <a:ext cx="3124200" cy="2208820"/>
          </a:xfrm>
        </p:spPr>
      </p:pic>
      <p:sp>
        <p:nvSpPr>
          <p:cNvPr id="7" name="Rectangle 2"/>
          <p:cNvSpPr txBox="1">
            <a:spLocks noRot="1"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eaLnBrk="0" fontAlgn="base" hangingPunct="0">
              <a:spcBef>
                <a:spcPct val="0"/>
              </a:spcBef>
              <a:spcAft>
                <a:spcPct val="0"/>
              </a:spcAft>
              <a:defRPr/>
            </a:pPr>
            <a:r>
              <a:rPr lang="en-US" sz="4400" b="1" kern="0" dirty="0">
                <a:solidFill>
                  <a:srgbClr val="E5E5FF"/>
                </a:solidFill>
                <a:effectLst>
                  <a:outerShdw blurRad="38100" dist="38100" dir="2700000" algn="tl">
                    <a:srgbClr val="000000"/>
                  </a:outerShdw>
                </a:effectLst>
                <a:latin typeface="Calibri" pitchFamily="34" charset="0"/>
                <a:ea typeface="+mj-ea"/>
                <a:cs typeface="Times New Roman" pitchFamily="18" charset="0"/>
              </a:rPr>
              <a:t>Land</a:t>
            </a:r>
            <a:endParaRPr lang="en-US" sz="4400" b="1" kern="0" dirty="0">
              <a:solidFill>
                <a:srgbClr val="E5E5FF"/>
              </a:solidFill>
              <a:effectLst>
                <a:outerShdw blurRad="38100" dist="38100" dir="2700000" algn="tl">
                  <a:srgbClr val="000000"/>
                </a:outerShdw>
              </a:effectLst>
              <a:latin typeface="Calibri" pitchFamily="34" charset="0"/>
              <a:ea typeface="+mj-ea"/>
              <a:cs typeface="+mj-cs"/>
            </a:endParaRPr>
          </a:p>
        </p:txBody>
      </p:sp>
      <p:sp>
        <p:nvSpPr>
          <p:cNvPr id="2" name="Rectangle 1"/>
          <p:cNvSpPr/>
          <p:nvPr/>
        </p:nvSpPr>
        <p:spPr>
          <a:xfrm>
            <a:off x="228600" y="457200"/>
            <a:ext cx="8686800" cy="1938992"/>
          </a:xfrm>
          <a:prstGeom prst="rect">
            <a:avLst/>
          </a:prstGeom>
        </p:spPr>
        <p:txBody>
          <a:bodyPr wrap="square">
            <a:spAutoFit/>
          </a:bodyPr>
          <a:lstStyle/>
          <a:p>
            <a:pPr marL="342900" indent="-342900" fontAlgn="base">
              <a:spcBef>
                <a:spcPct val="0"/>
              </a:spcBef>
              <a:spcAft>
                <a:spcPct val="0"/>
              </a:spcAft>
              <a:buFont typeface="Arial" pitchFamily="34" charset="0"/>
              <a:buChar char="•"/>
            </a:pPr>
            <a:r>
              <a:rPr lang="en-US" sz="2400" dirty="0">
                <a:solidFill>
                  <a:srgbClr val="FFFFFF"/>
                </a:solidFill>
                <a:latin typeface="Calibri" pitchFamily="34" charset="0"/>
                <a:cs typeface="Calibri" pitchFamily="34" charset="0"/>
              </a:rPr>
              <a:t>Land – natural resources not created by human effort that are used to produce goods and </a:t>
            </a:r>
            <a:r>
              <a:rPr lang="en-US" sz="2400" dirty="0">
                <a:solidFill>
                  <a:srgbClr val="FFFFFF"/>
                </a:solidFill>
                <a:latin typeface="Calibri" pitchFamily="34" charset="0"/>
                <a:cs typeface="Calibri" pitchFamily="34" charset="0"/>
              </a:rPr>
              <a:t>services</a:t>
            </a:r>
          </a:p>
          <a:p>
            <a:pPr marL="800100" lvl="1" indent="-342900" fontAlgn="base">
              <a:spcBef>
                <a:spcPct val="0"/>
              </a:spcBef>
              <a:spcAft>
                <a:spcPct val="0"/>
              </a:spcAft>
              <a:buFont typeface="Arial" pitchFamily="34" charset="0"/>
              <a:buChar char="•"/>
            </a:pPr>
            <a:r>
              <a:rPr lang="en-US" sz="2400" dirty="0">
                <a:solidFill>
                  <a:srgbClr val="0099CC">
                    <a:lumMod val="40000"/>
                    <a:lumOff val="60000"/>
                  </a:srgbClr>
                </a:solidFill>
                <a:latin typeface="Calibri" pitchFamily="34" charset="0"/>
                <a:cs typeface="Calibri" pitchFamily="34" charset="0"/>
              </a:rPr>
              <a:t>The </a:t>
            </a:r>
            <a:r>
              <a:rPr lang="en-US" sz="2400" dirty="0">
                <a:solidFill>
                  <a:srgbClr val="0099CC">
                    <a:lumMod val="40000"/>
                    <a:lumOff val="60000"/>
                  </a:srgbClr>
                </a:solidFill>
                <a:latin typeface="Calibri" pitchFamily="34" charset="0"/>
                <a:cs typeface="Calibri" pitchFamily="34" charset="0"/>
              </a:rPr>
              <a:t>"gifts of nature". </a:t>
            </a:r>
            <a:endParaRPr lang="en-US" sz="2400" dirty="0">
              <a:solidFill>
                <a:srgbClr val="0099CC">
                  <a:lumMod val="40000"/>
                  <a:lumOff val="60000"/>
                </a:srgbClr>
              </a:solidFill>
              <a:latin typeface="Calibri" pitchFamily="34" charset="0"/>
              <a:cs typeface="Calibri" pitchFamily="34" charset="0"/>
            </a:endParaRPr>
          </a:p>
          <a:p>
            <a:pPr marL="800100" lvl="1" indent="-342900" fontAlgn="base">
              <a:spcBef>
                <a:spcPct val="0"/>
              </a:spcBef>
              <a:spcAft>
                <a:spcPct val="0"/>
              </a:spcAft>
              <a:buFont typeface="Arial" pitchFamily="34" charset="0"/>
              <a:buChar char="•"/>
            </a:pPr>
            <a:r>
              <a:rPr lang="en-US" sz="2400" dirty="0">
                <a:solidFill>
                  <a:srgbClr val="00FF00"/>
                </a:solidFill>
                <a:latin typeface="Calibri" pitchFamily="34" charset="0"/>
                <a:cs typeface="Calibri" pitchFamily="34" charset="0"/>
              </a:rPr>
              <a:t>Examples: Forests</a:t>
            </a:r>
            <a:r>
              <a:rPr lang="en-US" sz="2400" dirty="0">
                <a:solidFill>
                  <a:srgbClr val="00FF00"/>
                </a:solidFill>
                <a:latin typeface="Calibri" pitchFamily="34" charset="0"/>
                <a:cs typeface="Calibri" pitchFamily="34" charset="0"/>
              </a:rPr>
              <a:t>, </a:t>
            </a:r>
            <a:r>
              <a:rPr lang="en-US" sz="2400" dirty="0">
                <a:solidFill>
                  <a:srgbClr val="00FF00"/>
                </a:solidFill>
                <a:latin typeface="Calibri" pitchFamily="34" charset="0"/>
                <a:cs typeface="Calibri" pitchFamily="34" charset="0"/>
              </a:rPr>
              <a:t>fish, oil</a:t>
            </a:r>
            <a:r>
              <a:rPr lang="en-US" sz="2400" dirty="0">
                <a:solidFill>
                  <a:srgbClr val="00FF00"/>
                </a:solidFill>
                <a:latin typeface="Calibri" pitchFamily="34" charset="0"/>
                <a:cs typeface="Calibri" pitchFamily="34" charset="0"/>
              </a:rPr>
              <a:t>, gas, </a:t>
            </a:r>
            <a:r>
              <a:rPr lang="en-US" sz="2400" dirty="0">
                <a:solidFill>
                  <a:srgbClr val="00FF00"/>
                </a:solidFill>
                <a:latin typeface="Calibri" pitchFamily="34" charset="0"/>
                <a:cs typeface="Calibri" pitchFamily="34" charset="0"/>
              </a:rPr>
              <a:t>cattle, etc</a:t>
            </a:r>
            <a:r>
              <a:rPr lang="en-US" sz="2400" dirty="0">
                <a:solidFill>
                  <a:srgbClr val="00FF00"/>
                </a:solidFill>
                <a:latin typeface="Calibri" pitchFamily="34" charset="0"/>
                <a:cs typeface="Calibri" pitchFamily="34" charset="0"/>
              </a:rPr>
              <a:t>...</a:t>
            </a:r>
            <a:r>
              <a:rPr lang="en-US" sz="2400" dirty="0">
                <a:solidFill>
                  <a:srgbClr val="0099CC">
                    <a:lumMod val="40000"/>
                    <a:lumOff val="60000"/>
                  </a:srgbClr>
                </a:solidFill>
                <a:latin typeface="Calibri" pitchFamily="34" charset="0"/>
                <a:cs typeface="Calibri" pitchFamily="34" charset="0"/>
              </a:rPr>
              <a:t/>
            </a:r>
            <a:br>
              <a:rPr lang="en-US" sz="2400" dirty="0">
                <a:solidFill>
                  <a:srgbClr val="0099CC">
                    <a:lumMod val="40000"/>
                    <a:lumOff val="60000"/>
                  </a:srgbClr>
                </a:solidFill>
                <a:latin typeface="Calibri" pitchFamily="34" charset="0"/>
                <a:cs typeface="Calibri" pitchFamily="34" charset="0"/>
              </a:rPr>
            </a:br>
            <a:endParaRPr lang="en-US" sz="2400" dirty="0">
              <a:solidFill>
                <a:srgbClr val="0099CC">
                  <a:lumMod val="40000"/>
                  <a:lumOff val="60000"/>
                </a:srgbClr>
              </a:solidFill>
              <a:latin typeface="Calibri" pitchFamily="34" charset="0"/>
              <a:cs typeface="Calibri" pitchFamily="34" charset="0"/>
            </a:endParaRPr>
          </a:p>
        </p:txBody>
      </p:sp>
    </p:spTree>
    <p:extLst>
      <p:ext uri="{BB962C8B-B14F-4D97-AF65-F5344CB8AC3E}">
        <p14:creationId xmlns:p14="http://schemas.microsoft.com/office/powerpoint/2010/main" val="4307051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083"/>
                                        </p:tgtEl>
                                        <p:attrNameLst>
                                          <p:attrName>style.visibility</p:attrName>
                                        </p:attrNameLst>
                                      </p:cBhvr>
                                      <p:to>
                                        <p:strVal val="visible"/>
                                      </p:to>
                                    </p:set>
                                    <p:animEffect transition="in" filter="fade">
                                      <p:cBhvr>
                                        <p:cTn id="22" dur="500"/>
                                        <p:tgtEl>
                                          <p:spTgt spid="450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087"/>
                                        </p:tgtEl>
                                        <p:attrNameLst>
                                          <p:attrName>style.visibility</p:attrName>
                                        </p:attrNameLst>
                                      </p:cBhvr>
                                      <p:to>
                                        <p:strVal val="visible"/>
                                      </p:to>
                                    </p:set>
                                    <p:animEffect transition="in" filter="fade">
                                      <p:cBhvr>
                                        <p:cTn id="27" dur="500"/>
                                        <p:tgtEl>
                                          <p:spTgt spid="45087"/>
                                        </p:tgtEl>
                                      </p:cBhvr>
                                    </p:animEffect>
                                  </p:childTnLst>
                                  <p:subTnLst>
                                    <p:audio>
                                      <p:cMediaNode>
                                        <p:cTn display="0" masterRel="sameClick">
                                          <p:stCondLst>
                                            <p:cond evt="begin" delay="0">
                                              <p:tn val="25"/>
                                            </p:cond>
                                          </p:stCondLst>
                                          <p:endCondLst>
                                            <p:cond evt="onStopAudio" delay="0">
                                              <p:tgtEl>
                                                <p:sldTgt/>
                                              </p:tgtEl>
                                            </p:cond>
                                          </p:endCondLst>
                                        </p:cTn>
                                        <p:tgtEl>
                                          <p:sndTgt r:embed="rId2" name="wind.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079"/>
                                        </p:tgtEl>
                                        <p:attrNameLst>
                                          <p:attrName>style.visibility</p:attrName>
                                        </p:attrNameLst>
                                      </p:cBhvr>
                                      <p:to>
                                        <p:strVal val="visible"/>
                                      </p:to>
                                    </p:set>
                                    <p:animEffect transition="in" filter="fade">
                                      <p:cBhvr>
                                        <p:cTn id="32" dur="500"/>
                                        <p:tgtEl>
                                          <p:spTgt spid="45079"/>
                                        </p:tgtEl>
                                      </p:cBhvr>
                                    </p:animEffect>
                                  </p:childTnLst>
                                  <p:subTnLst>
                                    <p:audio>
                                      <p:cMediaNode>
                                        <p:cTn display="0" masterRel="sameClick">
                                          <p:stCondLst>
                                            <p:cond evt="begin" delay="0">
                                              <p:tn val="30"/>
                                            </p:cond>
                                          </p:stCondLst>
                                          <p:endCondLst>
                                            <p:cond evt="onStopAudio" delay="0">
                                              <p:tgtEl>
                                                <p:sldTgt/>
                                              </p:tgtEl>
                                            </p:cond>
                                          </p:endCondLst>
                                        </p:cTn>
                                        <p:tgtEl>
                                          <p:sndTgt r:embed="rId3" name="moo.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94"/>
                                        </p:tgtEl>
                                        <p:attrNameLst>
                                          <p:attrName>style.visibility</p:attrName>
                                        </p:attrNameLst>
                                      </p:cBhvr>
                                      <p:to>
                                        <p:strVal val="visible"/>
                                      </p:to>
                                    </p:set>
                                    <p:animEffect transition="in" filter="fade">
                                      <p:cBhvr>
                                        <p:cTn id="37" dur="500"/>
                                        <p:tgtEl>
                                          <p:spTgt spid="45094"/>
                                        </p:tgtEl>
                                      </p:cBhvr>
                                    </p:animEffect>
                                  </p:childTnLst>
                                  <p:subTnLst>
                                    <p:audio>
                                      <p:cMediaNode>
                                        <p:cTn display="0" masterRel="sameClick">
                                          <p:stCondLst>
                                            <p:cond evt="begin" delay="0">
                                              <p:tn val="35"/>
                                            </p:cond>
                                          </p:stCondLst>
                                          <p:endCondLst>
                                            <p:cond evt="onStopAudio" delay="0">
                                              <p:tgtEl>
                                                <p:sldTgt/>
                                              </p:tgtEl>
                                            </p:cond>
                                          </p:endCondLst>
                                        </p:cTn>
                                        <p:tgtEl>
                                          <p:sndTgt r:embed="rId4" name="old_wind-Mark_van-774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19" name="Picture 19" descr="businessman_nervous_md_clr.gif"/>
          <p:cNvPicPr>
            <a:picLocks noGrp="1" noChangeAspect="1" noChangeArrowheads="1" noCrop="1"/>
          </p:cNvPicPr>
          <p:nvPr>
            <p:ph sz="quarter" idx="2"/>
          </p:nvPr>
        </p:nvPicPr>
        <p:blipFill>
          <a:blip r:embed="rId5" cstate="print"/>
          <a:srcRect/>
          <a:stretch>
            <a:fillRect/>
          </a:stretch>
        </p:blipFill>
        <p:spPr>
          <a:xfrm>
            <a:off x="5562600" y="2667000"/>
            <a:ext cx="2895600" cy="2895600"/>
          </a:xfrm>
        </p:spPr>
      </p:pic>
      <p:pic>
        <p:nvPicPr>
          <p:cNvPr id="51222" name="Picture 22" descr="butcher_chopping_at_chicken_md_clr.gif"/>
          <p:cNvPicPr>
            <a:picLocks noGrp="1" noChangeAspect="1" noChangeArrowheads="1" noCrop="1"/>
          </p:cNvPicPr>
          <p:nvPr>
            <p:ph sz="quarter" idx="3"/>
          </p:nvPr>
        </p:nvPicPr>
        <p:blipFill>
          <a:blip r:embed="rId6" cstate="print"/>
          <a:srcRect/>
          <a:stretch>
            <a:fillRect/>
          </a:stretch>
        </p:blipFill>
        <p:spPr>
          <a:xfrm flipH="1">
            <a:off x="-228600" y="2438400"/>
            <a:ext cx="3424241" cy="3124200"/>
          </a:xfrm>
        </p:spPr>
      </p:pic>
      <p:pic>
        <p:nvPicPr>
          <p:cNvPr id="51225" name="Picture 25" descr="officer_muldoon_pushing_up_hat_md_clr.gif"/>
          <p:cNvPicPr>
            <a:picLocks noGrp="1" noChangeAspect="1" noChangeArrowheads="1" noCrop="1"/>
          </p:cNvPicPr>
          <p:nvPr>
            <p:ph sz="quarter" idx="4"/>
          </p:nvPr>
        </p:nvPicPr>
        <p:blipFill>
          <a:blip r:embed="rId7" cstate="print"/>
          <a:srcRect/>
          <a:stretch>
            <a:fillRect/>
          </a:stretch>
        </p:blipFill>
        <p:spPr>
          <a:xfrm>
            <a:off x="3505200" y="2590800"/>
            <a:ext cx="2057400" cy="3086100"/>
          </a:xfrm>
        </p:spPr>
      </p:pic>
      <p:sp>
        <p:nvSpPr>
          <p:cNvPr id="7" name="Rectangle 2"/>
          <p:cNvSpPr txBox="1">
            <a:spLocks noRot="1"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eaLnBrk="0" fontAlgn="base" hangingPunct="0">
              <a:spcBef>
                <a:spcPct val="0"/>
              </a:spcBef>
              <a:spcAft>
                <a:spcPct val="0"/>
              </a:spcAft>
              <a:defRPr/>
            </a:pPr>
            <a:r>
              <a:rPr lang="en-US" sz="4000" b="1" kern="0" dirty="0">
                <a:solidFill>
                  <a:srgbClr val="E5E5FF"/>
                </a:solidFill>
                <a:latin typeface="Arial" pitchFamily="34" charset="0"/>
                <a:ea typeface="+mj-ea"/>
                <a:cs typeface="Arial" pitchFamily="34" charset="0"/>
              </a:rPr>
              <a:t>Labor</a:t>
            </a:r>
          </a:p>
        </p:txBody>
      </p:sp>
      <p:sp>
        <p:nvSpPr>
          <p:cNvPr id="2" name="Rectangle 1"/>
          <p:cNvSpPr/>
          <p:nvPr/>
        </p:nvSpPr>
        <p:spPr>
          <a:xfrm>
            <a:off x="152400" y="609600"/>
            <a:ext cx="8991600" cy="1938992"/>
          </a:xfrm>
          <a:prstGeom prst="rect">
            <a:avLst/>
          </a:prstGeom>
        </p:spPr>
        <p:txBody>
          <a:bodyPr wrap="square">
            <a:spAutoFit/>
          </a:bodyPr>
          <a:lstStyle/>
          <a:p>
            <a:pPr marL="342900" indent="-342900" fontAlgn="base">
              <a:spcBef>
                <a:spcPct val="0"/>
              </a:spcBef>
              <a:spcAft>
                <a:spcPct val="0"/>
              </a:spcAft>
              <a:buFont typeface="Arial" pitchFamily="34" charset="0"/>
              <a:buChar char="•"/>
            </a:pPr>
            <a:r>
              <a:rPr lang="en-US" sz="2400" dirty="0">
                <a:solidFill>
                  <a:srgbClr val="FFFFFF"/>
                </a:solidFill>
                <a:latin typeface="Calibri" pitchFamily="34" charset="0"/>
                <a:cs typeface="Calibri" pitchFamily="34" charset="0"/>
              </a:rPr>
              <a:t>Labor – time and effort that a person devotes to producing goods and services</a:t>
            </a:r>
            <a:r>
              <a:rPr lang="en-US" sz="2400" dirty="0">
                <a:solidFill>
                  <a:srgbClr val="FFFFFF"/>
                </a:solidFill>
                <a:latin typeface="Calibri" pitchFamily="34" charset="0"/>
                <a:cs typeface="Calibri" pitchFamily="34" charset="0"/>
              </a:rPr>
              <a:t>.</a:t>
            </a:r>
          </a:p>
          <a:p>
            <a:pPr marL="800100" lvl="1" indent="-342900" fontAlgn="base">
              <a:spcBef>
                <a:spcPct val="0"/>
              </a:spcBef>
              <a:spcAft>
                <a:spcPct val="0"/>
              </a:spcAft>
              <a:buFont typeface="Arial" pitchFamily="34" charset="0"/>
              <a:buChar char="•"/>
            </a:pPr>
            <a:r>
              <a:rPr lang="en-US" sz="2400" dirty="0">
                <a:solidFill>
                  <a:srgbClr val="00FF00"/>
                </a:solidFill>
                <a:latin typeface="Calibri" pitchFamily="34" charset="0"/>
                <a:cs typeface="Calibri" pitchFamily="34" charset="0"/>
              </a:rPr>
              <a:t>Labor resources </a:t>
            </a:r>
            <a:r>
              <a:rPr lang="en-US" sz="2400" dirty="0">
                <a:solidFill>
                  <a:srgbClr val="00FF00"/>
                </a:solidFill>
                <a:latin typeface="Calibri" pitchFamily="34" charset="0"/>
                <a:cs typeface="Calibri" pitchFamily="34" charset="0"/>
              </a:rPr>
              <a:t>are those </a:t>
            </a:r>
            <a:r>
              <a:rPr lang="en-US" sz="2400" dirty="0">
                <a:solidFill>
                  <a:srgbClr val="00FF00"/>
                </a:solidFill>
                <a:latin typeface="Calibri" pitchFamily="34" charset="0"/>
                <a:cs typeface="Calibri" pitchFamily="34" charset="0"/>
              </a:rPr>
              <a:t>provided by </a:t>
            </a:r>
            <a:r>
              <a:rPr lang="en-US" sz="2400" dirty="0">
                <a:solidFill>
                  <a:srgbClr val="00FF00"/>
                </a:solidFill>
                <a:latin typeface="Calibri" pitchFamily="34" charset="0"/>
                <a:cs typeface="Calibri" pitchFamily="34" charset="0"/>
              </a:rPr>
              <a:t>the body and minds </a:t>
            </a:r>
            <a:r>
              <a:rPr lang="en-US" sz="2400" dirty="0">
                <a:solidFill>
                  <a:srgbClr val="00FF00"/>
                </a:solidFill>
                <a:latin typeface="Calibri" pitchFamily="34" charset="0"/>
                <a:cs typeface="Calibri" pitchFamily="34" charset="0"/>
              </a:rPr>
              <a:t>of men </a:t>
            </a:r>
            <a:r>
              <a:rPr lang="en-US" sz="2400" dirty="0">
                <a:solidFill>
                  <a:srgbClr val="00FF00"/>
                </a:solidFill>
                <a:latin typeface="Calibri" pitchFamily="34" charset="0"/>
                <a:cs typeface="Calibri" pitchFamily="34" charset="0"/>
              </a:rPr>
              <a:t>and </a:t>
            </a:r>
            <a:r>
              <a:rPr lang="en-US" sz="2400" dirty="0">
                <a:solidFill>
                  <a:srgbClr val="00FF00"/>
                </a:solidFill>
                <a:latin typeface="Calibri" pitchFamily="34" charset="0"/>
                <a:cs typeface="Calibri" pitchFamily="34" charset="0"/>
              </a:rPr>
              <a:t>women</a:t>
            </a:r>
            <a:r>
              <a:rPr lang="en-US" sz="2400" dirty="0">
                <a:solidFill>
                  <a:srgbClr val="00FF00"/>
                </a:solidFill>
                <a:latin typeface="Calibri" pitchFamily="34" charset="0"/>
                <a:cs typeface="Calibri" pitchFamily="34" charset="0"/>
              </a:rPr>
              <a:t>. </a:t>
            </a:r>
            <a:endParaRPr lang="en-US" sz="2400" dirty="0">
              <a:solidFill>
                <a:srgbClr val="00FF00"/>
              </a:solidFill>
              <a:latin typeface="Calibri" pitchFamily="34" charset="0"/>
              <a:cs typeface="Calibri" pitchFamily="34" charset="0"/>
            </a:endParaRPr>
          </a:p>
          <a:p>
            <a:pPr marL="800100" lvl="1" indent="-342900" fontAlgn="base">
              <a:spcBef>
                <a:spcPct val="0"/>
              </a:spcBef>
              <a:spcAft>
                <a:spcPct val="0"/>
              </a:spcAft>
              <a:buFont typeface="Arial" pitchFamily="34" charset="0"/>
              <a:buChar char="•"/>
            </a:pPr>
            <a:r>
              <a:rPr lang="en-US" sz="2400" dirty="0">
                <a:solidFill>
                  <a:srgbClr val="FFFF00"/>
                </a:solidFill>
                <a:latin typeface="Calibri" pitchFamily="34" charset="0"/>
                <a:cs typeface="Calibri" pitchFamily="34" charset="0"/>
              </a:rPr>
              <a:t>Examples: doctors</a:t>
            </a:r>
            <a:r>
              <a:rPr lang="en-US" sz="2400" dirty="0">
                <a:solidFill>
                  <a:srgbClr val="FFFF00"/>
                </a:solidFill>
                <a:latin typeface="Calibri" pitchFamily="34" charset="0"/>
                <a:cs typeface="Calibri" pitchFamily="34" charset="0"/>
              </a:rPr>
              <a:t>, </a:t>
            </a:r>
            <a:r>
              <a:rPr lang="en-US" sz="2400" dirty="0">
                <a:solidFill>
                  <a:srgbClr val="FFFF00"/>
                </a:solidFill>
                <a:latin typeface="Calibri" pitchFamily="34" charset="0"/>
                <a:cs typeface="Calibri" pitchFamily="34" charset="0"/>
              </a:rPr>
              <a:t>teachers, construction </a:t>
            </a:r>
            <a:r>
              <a:rPr lang="en-US" sz="2400" dirty="0">
                <a:solidFill>
                  <a:srgbClr val="FFFF00"/>
                </a:solidFill>
                <a:latin typeface="Calibri" pitchFamily="34" charset="0"/>
                <a:cs typeface="Calibri" pitchFamily="34" charset="0"/>
              </a:rPr>
              <a:t>workers, etc...</a:t>
            </a:r>
          </a:p>
        </p:txBody>
      </p:sp>
    </p:spTree>
    <p:extLst>
      <p:ext uri="{BB962C8B-B14F-4D97-AF65-F5344CB8AC3E}">
        <p14:creationId xmlns:p14="http://schemas.microsoft.com/office/powerpoint/2010/main" val="22457812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2"/>
                                        </p:tgtEl>
                                        <p:attrNameLst>
                                          <p:attrName>style.visibility</p:attrName>
                                        </p:attrNameLst>
                                      </p:cBhvr>
                                      <p:to>
                                        <p:strVal val="visible"/>
                                      </p:to>
                                    </p:set>
                                    <p:animEffect transition="in" filter="fade">
                                      <p:cBhvr>
                                        <p:cTn id="22" dur="500"/>
                                        <p:tgtEl>
                                          <p:spTgt spid="51222"/>
                                        </p:tgtEl>
                                      </p:cBhvr>
                                    </p:animEffect>
                                  </p:childTnLst>
                                  <p:subTnLst>
                                    <p:audio>
                                      <p:cMediaNode>
                                        <p:cTn display="0" masterRel="sameClick">
                                          <p:stCondLst>
                                            <p:cond evt="begin" delay="0">
                                              <p:tn val="20"/>
                                            </p:cond>
                                          </p:stCondLst>
                                          <p:endCondLst>
                                            <p:cond evt="onStopAudio" delay="0">
                                              <p:tgtEl>
                                                <p:sldTgt/>
                                              </p:tgtEl>
                                            </p:cond>
                                          </p:endCondLst>
                                        </p:cTn>
                                        <p:tgtEl>
                                          <p:sndTgt r:embed="rId2" name="KEYBD8.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25"/>
                                        </p:tgtEl>
                                        <p:attrNameLst>
                                          <p:attrName>style.visibility</p:attrName>
                                        </p:attrNameLst>
                                      </p:cBhvr>
                                      <p:to>
                                        <p:strVal val="visible"/>
                                      </p:to>
                                    </p:set>
                                    <p:animEffect transition="in" filter="fade">
                                      <p:cBhvr>
                                        <p:cTn id="27" dur="500"/>
                                        <p:tgtEl>
                                          <p:spTgt spid="51225"/>
                                        </p:tgtEl>
                                      </p:cBhvr>
                                    </p:animEffect>
                                  </p:childTnLst>
                                  <p:subTnLst>
                                    <p:audio>
                                      <p:cMediaNode>
                                        <p:cTn display="0" masterRel="sameClick">
                                          <p:stCondLst>
                                            <p:cond evt="begin" delay="0">
                                              <p:tn val="25"/>
                                            </p:cond>
                                          </p:stCondLst>
                                          <p:endCondLst>
                                            <p:cond evt="onStopAudio" delay="0">
                                              <p:tgtEl>
                                                <p:sldTgt/>
                                              </p:tgtEl>
                                            </p:cond>
                                          </p:endCondLst>
                                        </p:cTn>
                                        <p:tgtEl>
                                          <p:sndTgt r:embed="rId3" name="arrest.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19"/>
                                        </p:tgtEl>
                                        <p:attrNameLst>
                                          <p:attrName>style.visibility</p:attrName>
                                        </p:attrNameLst>
                                      </p:cBhvr>
                                      <p:to>
                                        <p:strVal val="visible"/>
                                      </p:to>
                                    </p:set>
                                    <p:animEffect transition="in" filter="fade">
                                      <p:cBhvr>
                                        <p:cTn id="32" dur="500"/>
                                        <p:tgtEl>
                                          <p:spTgt spid="51219"/>
                                        </p:tgtEl>
                                      </p:cBhvr>
                                    </p:animEffect>
                                  </p:childTnLst>
                                  <p:subTnLst>
                                    <p:audio>
                                      <p:cMediaNode>
                                        <p:cTn display="0" masterRel="sameClick">
                                          <p:stCondLst>
                                            <p:cond evt="begin" delay="0">
                                              <p:tn val="30"/>
                                            </p:cond>
                                          </p:stCondLst>
                                          <p:endCondLst>
                                            <p:cond evt="onStopAudio" delay="0">
                                              <p:tgtEl>
                                                <p:sldTgt/>
                                              </p:tgtEl>
                                            </p:cond>
                                          </p:endCondLst>
                                        </p:cTn>
                                        <p:tgtEl>
                                          <p:sndTgt r:embed="rId4" name="jerry_maguire_sh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Rot="1"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eaLnBrk="0" fontAlgn="base" hangingPunct="0">
              <a:spcBef>
                <a:spcPct val="0"/>
              </a:spcBef>
              <a:spcAft>
                <a:spcPct val="0"/>
              </a:spcAft>
              <a:defRPr/>
            </a:pPr>
            <a:r>
              <a:rPr lang="en-US" sz="4400" b="1" kern="0" dirty="0">
                <a:solidFill>
                  <a:srgbClr val="E5E5FF"/>
                </a:solidFill>
                <a:effectLst>
                  <a:outerShdw blurRad="38100" dist="38100" dir="2700000" algn="tl">
                    <a:srgbClr val="000000"/>
                  </a:outerShdw>
                </a:effectLst>
                <a:latin typeface="Calibri" pitchFamily="34" charset="0"/>
                <a:ea typeface="+mj-ea"/>
                <a:cs typeface="Times New Roman" pitchFamily="18" charset="0"/>
              </a:rPr>
              <a:t>Capital</a:t>
            </a:r>
            <a:endParaRPr lang="en-US" sz="4400" b="1" kern="0" dirty="0">
              <a:solidFill>
                <a:srgbClr val="E5E5FF"/>
              </a:solidFill>
              <a:effectLst>
                <a:outerShdw blurRad="38100" dist="38100" dir="2700000" algn="tl">
                  <a:srgbClr val="000000"/>
                </a:outerShdw>
              </a:effectLst>
              <a:latin typeface="Calibri" pitchFamily="34" charset="0"/>
              <a:ea typeface="+mj-ea"/>
              <a:cs typeface="+mj-cs"/>
            </a:endParaRPr>
          </a:p>
        </p:txBody>
      </p:sp>
      <p:sp>
        <p:nvSpPr>
          <p:cNvPr id="8" name="Rectangle 7"/>
          <p:cNvSpPr>
            <a:spLocks noChangeArrowheads="1"/>
          </p:cNvSpPr>
          <p:nvPr/>
        </p:nvSpPr>
        <p:spPr bwMode="auto">
          <a:xfrm>
            <a:off x="0" y="533400"/>
            <a:ext cx="9144000" cy="2554545"/>
          </a:xfrm>
          <a:prstGeom prst="rect">
            <a:avLst/>
          </a:prstGeom>
          <a:noFill/>
          <a:ln w="9525">
            <a:noFill/>
            <a:miter lim="800000"/>
            <a:headEnd/>
            <a:tailEnd/>
          </a:ln>
        </p:spPr>
        <p:txBody>
          <a:bodyPr wrap="square">
            <a:spAutoFit/>
          </a:bodyPr>
          <a:lstStyle/>
          <a:p>
            <a:pPr marL="457200" indent="-457200" fontAlgn="base">
              <a:spcBef>
                <a:spcPct val="20000"/>
              </a:spcBef>
              <a:spcAft>
                <a:spcPct val="0"/>
              </a:spcAft>
              <a:buClr>
                <a:srgbClr val="E5E5FF"/>
              </a:buClr>
              <a:buSzPct val="70000"/>
              <a:buFont typeface="+mj-lt"/>
              <a:buAutoNum type="arabicPeriod"/>
            </a:pPr>
            <a:r>
              <a:rPr lang="en-US" sz="2000" dirty="0">
                <a:solidFill>
                  <a:srgbClr val="FFFFFF"/>
                </a:solidFill>
                <a:latin typeface="Calibri" pitchFamily="34" charset="0"/>
                <a:cs typeface="Calibri" pitchFamily="34" charset="0"/>
              </a:rPr>
              <a:t>Physical Capital – also known as Capital Goods, human made objects used to create other goods and services </a:t>
            </a:r>
          </a:p>
          <a:p>
            <a:pPr marL="800100" lvl="1" indent="-342900" fontAlgn="base">
              <a:spcBef>
                <a:spcPct val="20000"/>
              </a:spcBef>
              <a:spcAft>
                <a:spcPct val="0"/>
              </a:spcAft>
              <a:buClr>
                <a:srgbClr val="E5E5FF"/>
              </a:buClr>
              <a:buSzPct val="70000"/>
              <a:buFont typeface="Wingdings" pitchFamily="2" charset="2"/>
              <a:buChar char="n"/>
            </a:pPr>
            <a:r>
              <a:rPr lang="en-US" sz="2000" dirty="0">
                <a:solidFill>
                  <a:srgbClr val="FFFFFF"/>
                </a:solidFill>
                <a:latin typeface="Calibri" pitchFamily="34" charset="0"/>
                <a:cs typeface="Calibri" pitchFamily="34" charset="0"/>
              </a:rPr>
              <a:t>Examples: Machines, phones, computers, equipment</a:t>
            </a:r>
          </a:p>
          <a:p>
            <a:pPr marL="457200" indent="-457200" fontAlgn="base">
              <a:spcBef>
                <a:spcPct val="20000"/>
              </a:spcBef>
              <a:spcAft>
                <a:spcPct val="0"/>
              </a:spcAft>
              <a:buClr>
                <a:srgbClr val="E5E5FF"/>
              </a:buClr>
              <a:buSzPct val="70000"/>
              <a:buFont typeface="+mj-lt"/>
              <a:buAutoNum type="arabicPeriod"/>
            </a:pPr>
            <a:r>
              <a:rPr lang="en-US" sz="2000" dirty="0">
                <a:solidFill>
                  <a:srgbClr val="0099CC">
                    <a:lumMod val="40000"/>
                    <a:lumOff val="60000"/>
                  </a:srgbClr>
                </a:solidFill>
                <a:latin typeface="Calibri" pitchFamily="34" charset="0"/>
                <a:cs typeface="Calibri" pitchFamily="34" charset="0"/>
              </a:rPr>
              <a:t>Human </a:t>
            </a:r>
            <a:r>
              <a:rPr lang="en-US" sz="2000" dirty="0">
                <a:solidFill>
                  <a:srgbClr val="0099CC">
                    <a:lumMod val="40000"/>
                    <a:lumOff val="60000"/>
                  </a:srgbClr>
                </a:solidFill>
                <a:latin typeface="Calibri" pitchFamily="34" charset="0"/>
                <a:cs typeface="Calibri" pitchFamily="34" charset="0"/>
              </a:rPr>
              <a:t>Capital </a:t>
            </a:r>
            <a:r>
              <a:rPr lang="en-US" sz="2000" dirty="0">
                <a:solidFill>
                  <a:srgbClr val="0099CC">
                    <a:lumMod val="40000"/>
                    <a:lumOff val="60000"/>
                  </a:srgbClr>
                </a:solidFill>
                <a:latin typeface="Calibri" pitchFamily="34" charset="0"/>
                <a:cs typeface="Calibri" pitchFamily="34" charset="0"/>
              </a:rPr>
              <a:t>– skills</a:t>
            </a:r>
            <a:r>
              <a:rPr lang="en-US" sz="2000" dirty="0">
                <a:solidFill>
                  <a:srgbClr val="0099CC">
                    <a:lumMod val="40000"/>
                    <a:lumOff val="60000"/>
                  </a:srgbClr>
                </a:solidFill>
                <a:latin typeface="Calibri" pitchFamily="34" charset="0"/>
                <a:cs typeface="Calibri" pitchFamily="34" charset="0"/>
              </a:rPr>
              <a:t>, abilities, and specialized </a:t>
            </a:r>
            <a:r>
              <a:rPr lang="en-US" sz="2000" dirty="0">
                <a:solidFill>
                  <a:srgbClr val="0099CC">
                    <a:lumMod val="40000"/>
                    <a:lumOff val="60000"/>
                  </a:srgbClr>
                </a:solidFill>
                <a:latin typeface="Calibri" pitchFamily="34" charset="0"/>
                <a:cs typeface="Calibri" pitchFamily="34" charset="0"/>
              </a:rPr>
              <a:t>talents of people</a:t>
            </a:r>
          </a:p>
          <a:p>
            <a:pPr marL="800100" lvl="1" indent="-342900" fontAlgn="base">
              <a:spcBef>
                <a:spcPct val="20000"/>
              </a:spcBef>
              <a:spcAft>
                <a:spcPct val="0"/>
              </a:spcAft>
              <a:buClr>
                <a:srgbClr val="E5E5FF"/>
              </a:buClr>
              <a:buSzPct val="70000"/>
              <a:buFont typeface="Wingdings" pitchFamily="2" charset="2"/>
              <a:buChar char="n"/>
            </a:pPr>
            <a:r>
              <a:rPr lang="en-US" sz="2000" dirty="0">
                <a:solidFill>
                  <a:srgbClr val="0099CC">
                    <a:lumMod val="40000"/>
                    <a:lumOff val="60000"/>
                  </a:srgbClr>
                </a:solidFill>
                <a:latin typeface="Calibri" pitchFamily="34" charset="0"/>
                <a:cs typeface="Calibri" pitchFamily="34" charset="0"/>
              </a:rPr>
              <a:t>Examples: College, training, technical school, etc. </a:t>
            </a:r>
          </a:p>
          <a:p>
            <a:pPr marL="457200" indent="-457200" fontAlgn="base">
              <a:spcBef>
                <a:spcPct val="20000"/>
              </a:spcBef>
              <a:spcAft>
                <a:spcPct val="0"/>
              </a:spcAft>
              <a:buClr>
                <a:srgbClr val="E5E5FF"/>
              </a:buClr>
              <a:buSzPct val="70000"/>
              <a:buFont typeface="+mj-lt"/>
              <a:buAutoNum type="arabicPeriod"/>
            </a:pPr>
            <a:r>
              <a:rPr lang="en-US" sz="2000" dirty="0">
                <a:solidFill>
                  <a:srgbClr val="00FF00"/>
                </a:solidFill>
                <a:latin typeface="Calibri" pitchFamily="34" charset="0"/>
                <a:cs typeface="Calibri" pitchFamily="34" charset="0"/>
              </a:rPr>
              <a:t>Financial Capital – money, used by businesses to invest in their business</a:t>
            </a:r>
          </a:p>
          <a:p>
            <a:pPr marL="800100" lvl="1" indent="-342900" fontAlgn="base">
              <a:spcBef>
                <a:spcPct val="20000"/>
              </a:spcBef>
              <a:spcAft>
                <a:spcPct val="0"/>
              </a:spcAft>
              <a:buClr>
                <a:srgbClr val="E5E5FF"/>
              </a:buClr>
              <a:buSzPct val="70000"/>
              <a:buFont typeface="Wingdings" pitchFamily="2" charset="2"/>
              <a:buChar char="n"/>
            </a:pPr>
            <a:r>
              <a:rPr lang="en-US" sz="2000" dirty="0">
                <a:solidFill>
                  <a:srgbClr val="00FF00"/>
                </a:solidFill>
                <a:latin typeface="Calibri" pitchFamily="34" charset="0"/>
                <a:cs typeface="Calibri" pitchFamily="34" charset="0"/>
              </a:rPr>
              <a:t>Examples: money</a:t>
            </a:r>
            <a:endParaRPr lang="en-US" sz="2000" dirty="0">
              <a:solidFill>
                <a:srgbClr val="00FF00"/>
              </a:solidFill>
              <a:latin typeface="Calibri" pitchFamily="34" charset="0"/>
              <a:cs typeface="Calibri" pitchFamily="34" charset="0"/>
            </a:endParaRPr>
          </a:p>
        </p:txBody>
      </p:sp>
      <p:pic>
        <p:nvPicPr>
          <p:cNvPr id="82946" name="Picture 2" descr="http://t2.gstatic.com/images?q=tbn:ANd9GcT8Ft78YEZYM0ija_rLHmIzUKERaTzhvh6lo_jwi6SCXhWVoHy8:epaabuse.com/wp-content/uploads/2011/10/OilRig.jpg"/>
          <p:cNvPicPr>
            <a:picLocks noChangeAspect="1" noChangeArrowheads="1"/>
          </p:cNvPicPr>
          <p:nvPr/>
        </p:nvPicPr>
        <p:blipFill>
          <a:blip r:embed="rId2" cstate="print"/>
          <a:srcRect l="13000" r="9003" b="2941"/>
          <a:stretch>
            <a:fillRect/>
          </a:stretch>
        </p:blipFill>
        <p:spPr bwMode="auto">
          <a:xfrm>
            <a:off x="457200" y="4072830"/>
            <a:ext cx="2209800" cy="2025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948" name="Picture 4" descr="http://pcsitaly.files.wordpress.com/2012/03/993663_88639576.jpg"/>
          <p:cNvPicPr>
            <a:picLocks noChangeAspect="1" noChangeArrowheads="1"/>
          </p:cNvPicPr>
          <p:nvPr/>
        </p:nvPicPr>
        <p:blipFill>
          <a:blip r:embed="rId3" cstate="print"/>
          <a:srcRect l="12346" r="8642"/>
          <a:stretch>
            <a:fillRect/>
          </a:stretch>
        </p:blipFill>
        <p:spPr bwMode="auto">
          <a:xfrm>
            <a:off x="3399754" y="4072830"/>
            <a:ext cx="2404326" cy="2025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950" name="Picture 6" descr="http://t1.gstatic.com/images?q=tbn:ANd9GcRK8l2Gw_mmd3eH1LZnjvh9AVsMH4DLNTIPLTrokyLw69rxSJeh2w:www.lietaer.com/wp-content/uploads/2010/09/money.jpg"/>
          <p:cNvPicPr>
            <a:picLocks noChangeAspect="1" noChangeArrowheads="1"/>
          </p:cNvPicPr>
          <p:nvPr/>
        </p:nvPicPr>
        <p:blipFill>
          <a:blip r:embed="rId4" cstate="print"/>
          <a:srcRect/>
          <a:stretch>
            <a:fillRect/>
          </a:stretch>
        </p:blipFill>
        <p:spPr bwMode="auto">
          <a:xfrm>
            <a:off x="6432550" y="4072830"/>
            <a:ext cx="2025650" cy="2025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51382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45" name="Picture 21" descr="mjdunk"/>
          <p:cNvPicPr>
            <a:picLocks noGrp="1" noChangeAspect="1" noChangeArrowheads="1" noCrop="1"/>
          </p:cNvPicPr>
          <p:nvPr>
            <p:ph sz="half" idx="1"/>
          </p:nvPr>
        </p:nvPicPr>
        <p:blipFill>
          <a:blip r:embed="rId4" cstate="print"/>
          <a:srcRect/>
          <a:stretch>
            <a:fillRect/>
          </a:stretch>
        </p:blipFill>
        <p:spPr>
          <a:xfrm>
            <a:off x="258763" y="2590800"/>
            <a:ext cx="3551237" cy="2765425"/>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52242" name="Picture 18" descr="puffmase"/>
          <p:cNvPicPr>
            <a:picLocks noChangeAspect="1" noChangeArrowheads="1" noCrop="1"/>
          </p:cNvPicPr>
          <p:nvPr/>
        </p:nvPicPr>
        <p:blipFill>
          <a:blip r:embed="rId5" cstate="print"/>
          <a:srcRect/>
          <a:stretch>
            <a:fillRect/>
          </a:stretch>
        </p:blipFill>
        <p:spPr bwMode="auto">
          <a:xfrm>
            <a:off x="4038600" y="2590800"/>
            <a:ext cx="4876800" cy="2787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2"/>
          <p:cNvSpPr txBox="1">
            <a:spLocks noRot="1" noChangeArrowheads="1"/>
          </p:cNvSpPr>
          <p:nvPr/>
        </p:nvSpPr>
        <p:spPr bwMode="auto">
          <a:xfrm>
            <a:off x="457200" y="-152400"/>
            <a:ext cx="8229600" cy="1143000"/>
          </a:xfrm>
          <a:prstGeom prst="rect">
            <a:avLst/>
          </a:prstGeom>
          <a:noFill/>
          <a:ln w="9525">
            <a:noFill/>
            <a:miter lim="800000"/>
            <a:headEnd/>
            <a:tailEnd/>
          </a:ln>
          <a:effectLst/>
        </p:spPr>
        <p:txBody>
          <a:bodyPr anchor="ctr"/>
          <a:lstStyle/>
          <a:p>
            <a:pPr algn="ctr" eaLnBrk="0" fontAlgn="base" hangingPunct="0">
              <a:spcBef>
                <a:spcPct val="0"/>
              </a:spcBef>
              <a:spcAft>
                <a:spcPct val="0"/>
              </a:spcAft>
              <a:defRPr/>
            </a:pPr>
            <a:r>
              <a:rPr lang="en-US" sz="4400" b="1" kern="0" dirty="0">
                <a:solidFill>
                  <a:srgbClr val="E5E5FF"/>
                </a:solidFill>
                <a:effectLst>
                  <a:outerShdw blurRad="38100" dist="38100" dir="2700000" algn="tl">
                    <a:srgbClr val="000000"/>
                  </a:outerShdw>
                </a:effectLst>
                <a:latin typeface="Calibri" pitchFamily="34" charset="0"/>
                <a:ea typeface="+mj-ea"/>
                <a:cs typeface="Times New Roman" pitchFamily="18" charset="0"/>
              </a:rPr>
              <a:t>Entrepreneurs</a:t>
            </a:r>
            <a:endParaRPr lang="en-US" sz="4400" b="1" kern="0" dirty="0">
              <a:solidFill>
                <a:srgbClr val="E5E5FF"/>
              </a:solidFill>
              <a:effectLst>
                <a:outerShdw blurRad="38100" dist="38100" dir="2700000" algn="tl">
                  <a:srgbClr val="000000"/>
                </a:outerShdw>
              </a:effectLst>
              <a:latin typeface="Calibri" pitchFamily="34" charset="0"/>
              <a:ea typeface="+mj-ea"/>
              <a:cs typeface="+mj-cs"/>
            </a:endParaRPr>
          </a:p>
        </p:txBody>
      </p:sp>
      <p:sp>
        <p:nvSpPr>
          <p:cNvPr id="2" name="Rectangle 1"/>
          <p:cNvSpPr/>
          <p:nvPr/>
        </p:nvSpPr>
        <p:spPr>
          <a:xfrm>
            <a:off x="-76200" y="739676"/>
            <a:ext cx="9220200" cy="1569660"/>
          </a:xfrm>
          <a:prstGeom prst="rect">
            <a:avLst/>
          </a:prstGeom>
        </p:spPr>
        <p:txBody>
          <a:bodyPr wrap="square">
            <a:spAutoFit/>
          </a:bodyPr>
          <a:lstStyle/>
          <a:p>
            <a:pPr marL="342900" indent="-342900" fontAlgn="base">
              <a:spcBef>
                <a:spcPct val="0"/>
              </a:spcBef>
              <a:spcAft>
                <a:spcPct val="0"/>
              </a:spcAft>
              <a:buFont typeface="Arial" pitchFamily="34" charset="0"/>
              <a:buChar char="•"/>
            </a:pPr>
            <a:r>
              <a:rPr lang="en-US" sz="2400" dirty="0">
                <a:solidFill>
                  <a:srgbClr val="FFFFFF"/>
                </a:solidFill>
                <a:latin typeface="Calibri" pitchFamily="34" charset="0"/>
                <a:cs typeface="Calibri" pitchFamily="34" charset="0"/>
              </a:rPr>
              <a:t>Entrepreneurs –  </a:t>
            </a:r>
            <a:r>
              <a:rPr lang="en-US" sz="2400" dirty="0">
                <a:solidFill>
                  <a:srgbClr val="FFFFFF"/>
                </a:solidFill>
                <a:latin typeface="Calibri" pitchFamily="34" charset="0"/>
                <a:cs typeface="Calibri" pitchFamily="34" charset="0"/>
              </a:rPr>
              <a:t>ambitious business people who </a:t>
            </a:r>
            <a:r>
              <a:rPr lang="en-US" sz="2400" dirty="0">
                <a:solidFill>
                  <a:srgbClr val="FFFFFF"/>
                </a:solidFill>
                <a:latin typeface="Calibri" pitchFamily="34" charset="0"/>
                <a:cs typeface="Calibri" pitchFamily="34" charset="0"/>
              </a:rPr>
              <a:t>organize the factors of production to create new goods and </a:t>
            </a:r>
            <a:r>
              <a:rPr lang="en-US" sz="2400" dirty="0">
                <a:solidFill>
                  <a:srgbClr val="FFFFFF"/>
                </a:solidFill>
                <a:latin typeface="Calibri" pitchFamily="34" charset="0"/>
                <a:cs typeface="Calibri" pitchFamily="34" charset="0"/>
              </a:rPr>
              <a:t>services</a:t>
            </a:r>
          </a:p>
          <a:p>
            <a:pPr marL="800100" lvl="1" indent="-342900" fontAlgn="base">
              <a:spcBef>
                <a:spcPct val="0"/>
              </a:spcBef>
              <a:spcAft>
                <a:spcPct val="0"/>
              </a:spcAft>
              <a:buFont typeface="Arial" pitchFamily="34" charset="0"/>
              <a:buChar char="•"/>
            </a:pPr>
            <a:r>
              <a:rPr lang="en-US" sz="2400" dirty="0">
                <a:solidFill>
                  <a:srgbClr val="00FF00"/>
                </a:solidFill>
                <a:latin typeface="Calibri" pitchFamily="34" charset="0"/>
                <a:cs typeface="Calibri" pitchFamily="34" charset="0"/>
              </a:rPr>
              <a:t>Entrepreneurs </a:t>
            </a:r>
            <a:r>
              <a:rPr lang="en-US" sz="2400" dirty="0">
                <a:solidFill>
                  <a:srgbClr val="00FF00"/>
                </a:solidFill>
                <a:latin typeface="Calibri" pitchFamily="34" charset="0"/>
                <a:cs typeface="Calibri" pitchFamily="34" charset="0"/>
              </a:rPr>
              <a:t>are the "risk takers" who </a:t>
            </a:r>
            <a:r>
              <a:rPr lang="en-US" sz="2400" dirty="0">
                <a:solidFill>
                  <a:srgbClr val="00FF00"/>
                </a:solidFill>
                <a:latin typeface="Calibri" pitchFamily="34" charset="0"/>
                <a:cs typeface="Calibri" pitchFamily="34" charset="0"/>
              </a:rPr>
              <a:t>produce </a:t>
            </a:r>
            <a:r>
              <a:rPr lang="en-US" sz="2400" dirty="0">
                <a:solidFill>
                  <a:srgbClr val="00FF00"/>
                </a:solidFill>
                <a:latin typeface="Calibri" pitchFamily="34" charset="0"/>
                <a:cs typeface="Calibri" pitchFamily="34" charset="0"/>
              </a:rPr>
              <a:t>a good or </a:t>
            </a:r>
            <a:r>
              <a:rPr lang="en-US" sz="2400" dirty="0">
                <a:solidFill>
                  <a:srgbClr val="00FF00"/>
                </a:solidFill>
                <a:latin typeface="Calibri" pitchFamily="34" charset="0"/>
                <a:cs typeface="Calibri" pitchFamily="34" charset="0"/>
              </a:rPr>
              <a:t>service that </a:t>
            </a:r>
            <a:r>
              <a:rPr lang="en-US" sz="2400" dirty="0">
                <a:solidFill>
                  <a:srgbClr val="00FF00"/>
                </a:solidFill>
                <a:latin typeface="Calibri" pitchFamily="34" charset="0"/>
                <a:cs typeface="Calibri" pitchFamily="34" charset="0"/>
              </a:rPr>
              <a:t>they </a:t>
            </a:r>
            <a:r>
              <a:rPr lang="en-US" sz="2400" dirty="0">
                <a:solidFill>
                  <a:srgbClr val="00FF00"/>
                </a:solidFill>
                <a:latin typeface="Calibri" pitchFamily="34" charset="0"/>
                <a:cs typeface="Calibri" pitchFamily="34" charset="0"/>
              </a:rPr>
              <a:t>believe will </a:t>
            </a:r>
            <a:r>
              <a:rPr lang="en-US" sz="2400" dirty="0">
                <a:solidFill>
                  <a:srgbClr val="00FF00"/>
                </a:solidFill>
                <a:latin typeface="Calibri" pitchFamily="34" charset="0"/>
                <a:cs typeface="Calibri" pitchFamily="34" charset="0"/>
              </a:rPr>
              <a:t>succeed in the marketplace.</a:t>
            </a:r>
          </a:p>
        </p:txBody>
      </p:sp>
    </p:spTree>
    <p:extLst>
      <p:ext uri="{BB962C8B-B14F-4D97-AF65-F5344CB8AC3E}">
        <p14:creationId xmlns:p14="http://schemas.microsoft.com/office/powerpoint/2010/main" val="10360192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4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kelly.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4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WORL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2" descr="http://myfamousentrepreneurs.com/wp-content/uploads/2010/02/Famous-Entrepreneurs1.jpg"/>
          <p:cNvPicPr>
            <a:picLocks noChangeAspect="1" noChangeArrowheads="1"/>
          </p:cNvPicPr>
          <p:nvPr/>
        </p:nvPicPr>
        <p:blipFill>
          <a:blip r:embed="rId2" cstate="print"/>
          <a:srcRect/>
          <a:stretch>
            <a:fillRect/>
          </a:stretch>
        </p:blipFill>
        <p:spPr bwMode="auto">
          <a:xfrm>
            <a:off x="241902" y="76200"/>
            <a:ext cx="2157222"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4" descr="http://s3.hubimg.com/u/797246_f496.jpg"/>
          <p:cNvPicPr>
            <a:picLocks noChangeAspect="1" noChangeArrowheads="1"/>
          </p:cNvPicPr>
          <p:nvPr/>
        </p:nvPicPr>
        <p:blipFill>
          <a:blip r:embed="rId3" cstate="print"/>
          <a:srcRect/>
          <a:stretch>
            <a:fillRect/>
          </a:stretch>
        </p:blipFill>
        <p:spPr bwMode="auto">
          <a:xfrm>
            <a:off x="3578858" y="76200"/>
            <a:ext cx="2056874"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6" descr="http://www.entrepreneur-ideas.org/image-files/bill_gates.jpg"/>
          <p:cNvPicPr>
            <a:picLocks noChangeAspect="1" noChangeArrowheads="1"/>
          </p:cNvPicPr>
          <p:nvPr/>
        </p:nvPicPr>
        <p:blipFill>
          <a:blip r:embed="rId4" cstate="print"/>
          <a:srcRect/>
          <a:stretch>
            <a:fillRect/>
          </a:stretch>
        </p:blipFill>
        <p:spPr bwMode="auto">
          <a:xfrm>
            <a:off x="6416388" y="76200"/>
            <a:ext cx="21717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8" descr="http://media.focus.com/images/uploaded/generic/jobs/Jobs.jpg"/>
          <p:cNvPicPr>
            <a:picLocks noChangeAspect="1" noChangeArrowheads="1"/>
          </p:cNvPicPr>
          <p:nvPr/>
        </p:nvPicPr>
        <p:blipFill>
          <a:blip r:embed="rId5" cstate="print"/>
          <a:srcRect l="36800"/>
          <a:stretch>
            <a:fillRect/>
          </a:stretch>
        </p:blipFill>
        <p:spPr bwMode="auto">
          <a:xfrm>
            <a:off x="3054928" y="3392199"/>
            <a:ext cx="2599459" cy="308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10" descr="http://necolebitchie.com/wp-content/uploads/2011/05/donald-trump.jpeg"/>
          <p:cNvPicPr>
            <a:picLocks noChangeAspect="1" noChangeArrowheads="1"/>
          </p:cNvPicPr>
          <p:nvPr/>
        </p:nvPicPr>
        <p:blipFill>
          <a:blip r:embed="rId6" cstate="print"/>
          <a:srcRect/>
          <a:stretch>
            <a:fillRect/>
          </a:stretch>
        </p:blipFill>
        <p:spPr bwMode="auto">
          <a:xfrm>
            <a:off x="228600" y="3378206"/>
            <a:ext cx="2072987" cy="3098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12" descr="http://www.biography.com/imported/images/Biography/Images/Profiles/J/Jay-Z-507696-1-402.jpg"/>
          <p:cNvPicPr>
            <a:picLocks noChangeAspect="1" noChangeArrowheads="1"/>
          </p:cNvPicPr>
          <p:nvPr/>
        </p:nvPicPr>
        <p:blipFill>
          <a:blip r:embed="rId7" cstate="print"/>
          <a:srcRect/>
          <a:stretch>
            <a:fillRect/>
          </a:stretch>
        </p:blipFill>
        <p:spPr bwMode="auto">
          <a:xfrm>
            <a:off x="6281306" y="3449782"/>
            <a:ext cx="2763982" cy="3027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72394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Factors of Production</a:t>
            </a:r>
            <a:endParaRPr lang="en-US" dirty="0"/>
          </a:p>
        </p:txBody>
      </p:sp>
      <p:pic>
        <p:nvPicPr>
          <p:cNvPr id="143362" name="Picture 2" descr="http://well-spent.com/wp-content/uploads/2011/11/Hessnatur_Organic_Cotton_Sweater_1.jpg"/>
          <p:cNvPicPr>
            <a:picLocks noChangeAspect="1" noChangeArrowheads="1"/>
          </p:cNvPicPr>
          <p:nvPr/>
        </p:nvPicPr>
        <p:blipFill>
          <a:blip r:embed="rId2" cstate="print"/>
          <a:srcRect l="9457" r="11111"/>
          <a:stretch>
            <a:fillRect/>
          </a:stretch>
        </p:blipFill>
        <p:spPr bwMode="auto">
          <a:xfrm>
            <a:off x="3232245" y="3135573"/>
            <a:ext cx="2485016" cy="2514600"/>
          </a:xfrm>
          <a:prstGeom prst="rect">
            <a:avLst/>
          </a:prstGeom>
          <a:noFill/>
        </p:spPr>
      </p:pic>
      <p:pic>
        <p:nvPicPr>
          <p:cNvPr id="143364" name="Picture 4" descr="http://t2.gstatic.com/images?q=tbn:ANd9GcQ7tfy1QKPJfb6AFqhYDXC52C3k-lZ1YuiD44RJxP9mYCiNjaDt:cottonaustralia.com.au/uploads/images/gallery/Cotton_Bolls_4.jpg">
            <a:hlinkClick r:id="rId3"/>
          </p:cNvPr>
          <p:cNvPicPr>
            <a:picLocks noChangeAspect="1" noChangeArrowheads="1"/>
          </p:cNvPicPr>
          <p:nvPr/>
        </p:nvPicPr>
        <p:blipFill>
          <a:blip r:embed="rId4" cstate="print"/>
          <a:srcRect t="23645"/>
          <a:stretch>
            <a:fillRect/>
          </a:stretch>
        </p:blipFill>
        <p:spPr bwMode="auto">
          <a:xfrm>
            <a:off x="152400" y="1272446"/>
            <a:ext cx="1371599" cy="1568988"/>
          </a:xfrm>
          <a:prstGeom prst="rect">
            <a:avLst/>
          </a:prstGeom>
          <a:noFill/>
          <a:ln>
            <a:solidFill>
              <a:schemeClr val="tx1"/>
            </a:solidFill>
          </a:ln>
        </p:spPr>
      </p:pic>
      <p:pic>
        <p:nvPicPr>
          <p:cNvPr id="143366" name="Picture 6" descr="http://t1.gstatic.com/images?q=tbn:ANd9GcSixmV_0PLOe_ECgg3-i5TEY3zZEN6LWulECazVxkSVWDJZj6NC:www.deere.com/common/media/images/product/cotton_harvesting/7660_cotton_picker/7660_cottonPicker_r4c000087_642x462.png">
            <a:hlinkClick r:id="rId5"/>
          </p:cNvPr>
          <p:cNvPicPr>
            <a:picLocks noChangeAspect="1" noChangeArrowheads="1"/>
          </p:cNvPicPr>
          <p:nvPr/>
        </p:nvPicPr>
        <p:blipFill>
          <a:blip r:embed="rId6" cstate="print"/>
          <a:srcRect/>
          <a:stretch>
            <a:fillRect/>
          </a:stretch>
        </p:blipFill>
        <p:spPr bwMode="auto">
          <a:xfrm>
            <a:off x="2041318" y="1295400"/>
            <a:ext cx="2149682" cy="1546034"/>
          </a:xfrm>
          <a:prstGeom prst="rect">
            <a:avLst/>
          </a:prstGeom>
          <a:noFill/>
          <a:ln>
            <a:solidFill>
              <a:schemeClr val="tx1"/>
            </a:solidFill>
          </a:ln>
        </p:spPr>
      </p:pic>
      <p:pic>
        <p:nvPicPr>
          <p:cNvPr id="143370" name="Picture 10" descr="http://www.theepochtimes.com/n2/images/stories/large/2011/07/03/2076082sweatshops.jpg"/>
          <p:cNvPicPr>
            <a:picLocks noChangeAspect="1" noChangeArrowheads="1"/>
          </p:cNvPicPr>
          <p:nvPr/>
        </p:nvPicPr>
        <p:blipFill>
          <a:blip r:embed="rId7" cstate="print"/>
          <a:srcRect/>
          <a:stretch>
            <a:fillRect/>
          </a:stretch>
        </p:blipFill>
        <p:spPr bwMode="auto">
          <a:xfrm>
            <a:off x="4614759" y="1295400"/>
            <a:ext cx="2314422" cy="1546034"/>
          </a:xfrm>
          <a:prstGeom prst="rect">
            <a:avLst/>
          </a:prstGeom>
          <a:noFill/>
          <a:ln>
            <a:solidFill>
              <a:schemeClr val="tx1"/>
            </a:solidFill>
          </a:ln>
        </p:spPr>
      </p:pic>
      <p:pic>
        <p:nvPicPr>
          <p:cNvPr id="143372" name="Picture 12" descr="http://imagempessoal.band.uol.com.br/wp-content/uploads/2013/10/salesperson.jpg">
            <a:hlinkClick r:id="rId8"/>
          </p:cNvPr>
          <p:cNvPicPr>
            <a:picLocks noChangeAspect="1" noChangeArrowheads="1"/>
          </p:cNvPicPr>
          <p:nvPr/>
        </p:nvPicPr>
        <p:blipFill>
          <a:blip r:embed="rId9" cstate="print"/>
          <a:srcRect/>
          <a:stretch>
            <a:fillRect/>
          </a:stretch>
        </p:blipFill>
        <p:spPr bwMode="auto">
          <a:xfrm>
            <a:off x="7391400" y="1295400"/>
            <a:ext cx="1517904" cy="1828800"/>
          </a:xfrm>
          <a:prstGeom prst="rect">
            <a:avLst/>
          </a:prstGeom>
          <a:noFill/>
          <a:ln>
            <a:solidFill>
              <a:schemeClr val="tx1"/>
            </a:solidFill>
          </a:ln>
        </p:spPr>
      </p:pic>
      <p:sp>
        <p:nvSpPr>
          <p:cNvPr id="18" name="TextBox 17"/>
          <p:cNvSpPr txBox="1"/>
          <p:nvPr/>
        </p:nvSpPr>
        <p:spPr>
          <a:xfrm>
            <a:off x="1676400" y="1905000"/>
            <a:ext cx="457200" cy="40011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latin typeface="Times New Roman" pitchFamily="18" charset="0"/>
                <a:cs typeface="Arial" charset="0"/>
              </a:rPr>
              <a:t>+</a:t>
            </a:r>
            <a:endParaRPr lang="en-US" sz="2000" b="1" dirty="0">
              <a:solidFill>
                <a:prstClr val="black"/>
              </a:solidFill>
              <a:latin typeface="Times New Roman" pitchFamily="18" charset="0"/>
              <a:cs typeface="Arial" charset="0"/>
            </a:endParaRPr>
          </a:p>
        </p:txBody>
      </p:sp>
      <p:sp>
        <p:nvSpPr>
          <p:cNvPr id="19" name="TextBox 18"/>
          <p:cNvSpPr txBox="1"/>
          <p:nvPr/>
        </p:nvSpPr>
        <p:spPr>
          <a:xfrm>
            <a:off x="4267200" y="1905000"/>
            <a:ext cx="457200" cy="40011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latin typeface="Times New Roman" pitchFamily="18" charset="0"/>
                <a:cs typeface="Arial" charset="0"/>
              </a:rPr>
              <a:t>+</a:t>
            </a:r>
            <a:endParaRPr lang="en-US" sz="2000" b="1" dirty="0">
              <a:solidFill>
                <a:prstClr val="black"/>
              </a:solidFill>
              <a:latin typeface="Times New Roman" pitchFamily="18" charset="0"/>
              <a:cs typeface="Arial" charset="0"/>
            </a:endParaRPr>
          </a:p>
        </p:txBody>
      </p:sp>
      <p:sp>
        <p:nvSpPr>
          <p:cNvPr id="20" name="TextBox 19"/>
          <p:cNvSpPr txBox="1"/>
          <p:nvPr/>
        </p:nvSpPr>
        <p:spPr>
          <a:xfrm>
            <a:off x="7010400" y="1905000"/>
            <a:ext cx="457200" cy="40011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latin typeface="Times New Roman" pitchFamily="18" charset="0"/>
                <a:cs typeface="Arial" charset="0"/>
              </a:rPr>
              <a:t>+</a:t>
            </a:r>
            <a:endParaRPr lang="en-US" sz="2000" b="1" dirty="0">
              <a:solidFill>
                <a:prstClr val="black"/>
              </a:solidFill>
              <a:latin typeface="Times New Roman" pitchFamily="18" charset="0"/>
              <a:cs typeface="Arial" charset="0"/>
            </a:endParaRPr>
          </a:p>
        </p:txBody>
      </p:sp>
      <p:sp>
        <p:nvSpPr>
          <p:cNvPr id="21" name="TextBox 20"/>
          <p:cNvSpPr txBox="1"/>
          <p:nvPr/>
        </p:nvSpPr>
        <p:spPr>
          <a:xfrm>
            <a:off x="2775045" y="4049973"/>
            <a:ext cx="457200" cy="40011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latin typeface="Times New Roman" pitchFamily="18" charset="0"/>
                <a:cs typeface="Arial" charset="0"/>
              </a:rPr>
              <a:t>=</a:t>
            </a:r>
            <a:endParaRPr lang="en-US" sz="2000" b="1" dirty="0">
              <a:solidFill>
                <a:prstClr val="black"/>
              </a:solidFill>
              <a:latin typeface="Times New Roman" pitchFamily="18" charset="0"/>
              <a:cs typeface="Arial" charset="0"/>
            </a:endParaRPr>
          </a:p>
        </p:txBody>
      </p:sp>
      <p:sp>
        <p:nvSpPr>
          <p:cNvPr id="22" name="TextBox 21"/>
          <p:cNvSpPr txBox="1"/>
          <p:nvPr/>
        </p:nvSpPr>
        <p:spPr>
          <a:xfrm>
            <a:off x="457200" y="762000"/>
            <a:ext cx="914400" cy="40011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cs typeface="Arial" charset="0"/>
              </a:rPr>
              <a:t>Land</a:t>
            </a:r>
            <a:endParaRPr lang="en-US" sz="2000" b="1" dirty="0">
              <a:solidFill>
                <a:prstClr val="black"/>
              </a:solidFill>
              <a:cs typeface="Arial" charset="0"/>
            </a:endParaRPr>
          </a:p>
        </p:txBody>
      </p:sp>
      <p:sp>
        <p:nvSpPr>
          <p:cNvPr id="23" name="TextBox 22"/>
          <p:cNvSpPr txBox="1"/>
          <p:nvPr/>
        </p:nvSpPr>
        <p:spPr>
          <a:xfrm>
            <a:off x="2743200" y="762000"/>
            <a:ext cx="1295400" cy="40011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cs typeface="Arial" charset="0"/>
              </a:rPr>
              <a:t>Capital</a:t>
            </a:r>
            <a:endParaRPr lang="en-US" sz="2000" b="1" dirty="0">
              <a:solidFill>
                <a:prstClr val="black"/>
              </a:solidFill>
              <a:cs typeface="Arial" charset="0"/>
            </a:endParaRPr>
          </a:p>
        </p:txBody>
      </p:sp>
      <p:sp>
        <p:nvSpPr>
          <p:cNvPr id="24" name="TextBox 23"/>
          <p:cNvSpPr txBox="1"/>
          <p:nvPr/>
        </p:nvSpPr>
        <p:spPr>
          <a:xfrm>
            <a:off x="5334000" y="762000"/>
            <a:ext cx="1295400" cy="40011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cs typeface="Arial" charset="0"/>
              </a:rPr>
              <a:t>Labor</a:t>
            </a:r>
            <a:endParaRPr lang="en-US" sz="2000" b="1" dirty="0">
              <a:solidFill>
                <a:prstClr val="black"/>
              </a:solidFill>
              <a:cs typeface="Arial" charset="0"/>
            </a:endParaRPr>
          </a:p>
        </p:txBody>
      </p:sp>
      <p:sp>
        <p:nvSpPr>
          <p:cNvPr id="25" name="TextBox 24"/>
          <p:cNvSpPr txBox="1"/>
          <p:nvPr/>
        </p:nvSpPr>
        <p:spPr>
          <a:xfrm>
            <a:off x="7315200" y="762000"/>
            <a:ext cx="1828800" cy="40011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cs typeface="Arial" charset="0"/>
              </a:rPr>
              <a:t>Entrepreneur</a:t>
            </a:r>
            <a:endParaRPr lang="en-US" sz="2000" b="1" dirty="0">
              <a:solidFill>
                <a:prstClr val="black"/>
              </a:solidFill>
              <a:cs typeface="Arial" charset="0"/>
            </a:endParaRPr>
          </a:p>
        </p:txBody>
      </p:sp>
    </p:spTree>
    <p:extLst>
      <p:ext uri="{BB962C8B-B14F-4D97-AF65-F5344CB8AC3E}">
        <p14:creationId xmlns:p14="http://schemas.microsoft.com/office/powerpoint/2010/main" val="25433935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Production</a:t>
            </a:r>
            <a:endParaRPr lang="en-US" dirty="0"/>
          </a:p>
        </p:txBody>
      </p:sp>
      <p:pic>
        <p:nvPicPr>
          <p:cNvPr id="6" name="Picture 10" descr="Reg Econ Graphs 008"/>
          <p:cNvPicPr>
            <a:picLocks noChangeAspect="1" noChangeArrowheads="1"/>
          </p:cNvPicPr>
          <p:nvPr/>
        </p:nvPicPr>
        <p:blipFill>
          <a:blip r:embed="rId2" cstate="print"/>
          <a:srcRect/>
          <a:stretch>
            <a:fillRect/>
          </a:stretch>
        </p:blipFill>
        <p:spPr bwMode="auto">
          <a:xfrm>
            <a:off x="0" y="1600200"/>
            <a:ext cx="9144000" cy="3446463"/>
          </a:xfrm>
          <a:prstGeom prst="rect">
            <a:avLst/>
          </a:prstGeom>
          <a:noFill/>
          <a:ln w="9525">
            <a:noFill/>
            <a:miter lim="800000"/>
            <a:headEnd/>
            <a:tailEnd/>
          </a:ln>
        </p:spPr>
      </p:pic>
    </p:spTree>
    <p:extLst>
      <p:ext uri="{BB962C8B-B14F-4D97-AF65-F5344CB8AC3E}">
        <p14:creationId xmlns:p14="http://schemas.microsoft.com/office/powerpoint/2010/main" val="405333904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Scarcity Videos</a:t>
            </a:r>
            <a:endParaRPr lang="en-US" dirty="0"/>
          </a:p>
        </p:txBody>
      </p:sp>
      <p:sp>
        <p:nvSpPr>
          <p:cNvPr id="4" name="Content Placeholder 3"/>
          <p:cNvSpPr>
            <a:spLocks noGrp="1"/>
          </p:cNvSpPr>
          <p:nvPr>
            <p:ph sz="half" idx="2"/>
          </p:nvPr>
        </p:nvSpPr>
        <p:spPr>
          <a:xfrm>
            <a:off x="152400" y="762000"/>
            <a:ext cx="8534400" cy="4525963"/>
          </a:xfrm>
        </p:spPr>
        <p:txBody>
          <a:bodyPr/>
          <a:lstStyle/>
          <a:p>
            <a:r>
              <a:rPr lang="en-US" dirty="0" smtClean="0">
                <a:hlinkClick r:id="rId2"/>
              </a:rPr>
              <a:t>Water Scarcity</a:t>
            </a:r>
            <a:endParaRPr lang="en-US" dirty="0" smtClean="0"/>
          </a:p>
          <a:p>
            <a:endParaRPr lang="en-US" dirty="0" smtClean="0">
              <a:hlinkClick r:id="rId3"/>
            </a:endParaRPr>
          </a:p>
          <a:p>
            <a:r>
              <a:rPr lang="en-US" dirty="0" smtClean="0">
                <a:hlinkClick r:id="rId3"/>
              </a:rPr>
              <a:t>Water Scarcity Part 2</a:t>
            </a:r>
            <a:endParaRPr lang="en-US" dirty="0" smtClean="0"/>
          </a:p>
          <a:p>
            <a:endParaRPr lang="en-US" dirty="0" smtClean="0"/>
          </a:p>
          <a:p>
            <a:r>
              <a:rPr lang="en-US" dirty="0" smtClean="0">
                <a:hlinkClick r:id="rId4"/>
              </a:rPr>
              <a:t>Scarcity Video</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51756858"/>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2696123"/>
          </a:xfrm>
          <a:prstGeom prst="rect">
            <a:avLst/>
          </a:prstGeom>
          <a:noFill/>
          <a:ln w="9525">
            <a:noFill/>
            <a:miter lim="800000"/>
            <a:headEnd/>
            <a:tailEnd/>
          </a:ln>
          <a:effectLst/>
        </p:spPr>
        <p:txBody>
          <a:bodyPr>
            <a:spAutoFit/>
          </a:bodyPr>
          <a:lstStyle/>
          <a:p>
            <a:pPr eaLnBrk="0" fontAlgn="base" hangingPunct="0">
              <a:spcBef>
                <a:spcPct val="20000"/>
              </a:spcBef>
              <a:spcAft>
                <a:spcPct val="0"/>
              </a:spcAft>
            </a:pPr>
            <a:r>
              <a:rPr kumimoji="1" lang="en-US" b="1" dirty="0">
                <a:solidFill>
                  <a:srgbClr val="00FF00"/>
                </a:solidFill>
                <a:latin typeface="Calibri" pitchFamily="34" charset="0"/>
                <a:cs typeface="Calibri" pitchFamily="34" charset="0"/>
              </a:rPr>
              <a:t>Classify the Factors of Production in the following scenario:</a:t>
            </a:r>
            <a:r>
              <a:rPr kumimoji="1" lang="en-US" dirty="0">
                <a:solidFill>
                  <a:srgbClr val="00FF00"/>
                </a:solidFill>
                <a:latin typeface="Calibri" pitchFamily="34" charset="0"/>
                <a:cs typeface="Calibri" pitchFamily="34" charset="0"/>
              </a:rPr>
              <a:t>  </a:t>
            </a:r>
          </a:p>
          <a:p>
            <a:pPr eaLnBrk="0" fontAlgn="base" hangingPunct="0">
              <a:spcBef>
                <a:spcPct val="20000"/>
              </a:spcBef>
              <a:spcAft>
                <a:spcPct val="0"/>
              </a:spcAft>
              <a:buFont typeface="Arial" pitchFamily="34" charset="0"/>
              <a:buChar char="•"/>
            </a:pPr>
            <a:r>
              <a:rPr kumimoji="1" lang="en-US" dirty="0">
                <a:solidFill>
                  <a:srgbClr val="FFFFFF"/>
                </a:solidFill>
                <a:latin typeface="Calibri" pitchFamily="34" charset="0"/>
                <a:cs typeface="Calibri" pitchFamily="34" charset="0"/>
              </a:rPr>
              <a:t>You </a:t>
            </a:r>
            <a:r>
              <a:rPr kumimoji="1" lang="en-US" dirty="0">
                <a:solidFill>
                  <a:srgbClr val="FFFFFF"/>
                </a:solidFill>
                <a:latin typeface="Calibri" pitchFamily="34" charset="0"/>
                <a:cs typeface="Calibri" pitchFamily="34" charset="0"/>
              </a:rPr>
              <a:t>decide to order a pizza to satisfy your wants. First, you picked up the telephone and </a:t>
            </a:r>
            <a:r>
              <a:rPr kumimoji="1" lang="en-US" dirty="0">
                <a:solidFill>
                  <a:srgbClr val="FFFFFF"/>
                </a:solidFill>
                <a:latin typeface="Calibri" pitchFamily="34" charset="0"/>
                <a:cs typeface="Calibri" pitchFamily="34" charset="0"/>
              </a:rPr>
              <a:t>gave your </a:t>
            </a:r>
            <a:r>
              <a:rPr kumimoji="1" lang="en-US" dirty="0">
                <a:solidFill>
                  <a:srgbClr val="FFFFFF"/>
                </a:solidFill>
                <a:latin typeface="Calibri" pitchFamily="34" charset="0"/>
                <a:cs typeface="Calibri" pitchFamily="34" charset="0"/>
              </a:rPr>
              <a:t>order to </a:t>
            </a:r>
            <a:r>
              <a:rPr kumimoji="1" lang="en-US" u="sng" dirty="0">
                <a:solidFill>
                  <a:srgbClr val="FFFFFF"/>
                </a:solidFill>
                <a:latin typeface="Calibri" pitchFamily="34" charset="0"/>
                <a:cs typeface="Calibri" pitchFamily="34" charset="0"/>
              </a:rPr>
              <a:t>the owner</a:t>
            </a:r>
            <a:r>
              <a:rPr kumimoji="1" lang="en-US" dirty="0">
                <a:solidFill>
                  <a:srgbClr val="FFFFFF"/>
                </a:solidFill>
                <a:latin typeface="Calibri" pitchFamily="34" charset="0"/>
                <a:cs typeface="Calibri" pitchFamily="34" charset="0"/>
              </a:rPr>
              <a:t> that entered it into her </a:t>
            </a:r>
            <a:r>
              <a:rPr kumimoji="1" lang="en-US" u="sng" dirty="0">
                <a:solidFill>
                  <a:srgbClr val="FFFFFF"/>
                </a:solidFill>
                <a:latin typeface="Calibri" pitchFamily="34" charset="0"/>
                <a:cs typeface="Calibri" pitchFamily="34" charset="0"/>
              </a:rPr>
              <a:t>computer</a:t>
            </a:r>
            <a:r>
              <a:rPr kumimoji="1" lang="en-US" dirty="0">
                <a:solidFill>
                  <a:srgbClr val="FFFFFF"/>
                </a:solidFill>
                <a:latin typeface="Calibri" pitchFamily="34" charset="0"/>
                <a:cs typeface="Calibri" pitchFamily="34" charset="0"/>
              </a:rPr>
              <a:t>. </a:t>
            </a:r>
            <a:r>
              <a:rPr kumimoji="1" lang="en-US" dirty="0">
                <a:solidFill>
                  <a:srgbClr val="FFFFFF"/>
                </a:solidFill>
                <a:latin typeface="Calibri" pitchFamily="34" charset="0"/>
                <a:cs typeface="Calibri" pitchFamily="34" charset="0"/>
              </a:rPr>
              <a:t>The </a:t>
            </a:r>
            <a:r>
              <a:rPr kumimoji="1" lang="en-US" dirty="0">
                <a:solidFill>
                  <a:srgbClr val="FFFFFF"/>
                </a:solidFill>
                <a:latin typeface="Calibri" pitchFamily="34" charset="0"/>
                <a:cs typeface="Calibri" pitchFamily="34" charset="0"/>
              </a:rPr>
              <a:t>information came up on the </a:t>
            </a:r>
            <a:r>
              <a:rPr kumimoji="1" lang="en-US" u="sng" dirty="0">
                <a:solidFill>
                  <a:srgbClr val="FFFFFF"/>
                </a:solidFill>
                <a:latin typeface="Calibri" pitchFamily="34" charset="0"/>
                <a:cs typeface="Calibri" pitchFamily="34" charset="0"/>
              </a:rPr>
              <a:t>chief baker’s</a:t>
            </a:r>
            <a:r>
              <a:rPr kumimoji="1" lang="en-US" dirty="0">
                <a:solidFill>
                  <a:srgbClr val="FFFFFF"/>
                </a:solidFill>
                <a:latin typeface="Calibri" pitchFamily="34" charset="0"/>
                <a:cs typeface="Calibri" pitchFamily="34" charset="0"/>
              </a:rPr>
              <a:t> </a:t>
            </a:r>
            <a:r>
              <a:rPr kumimoji="1" lang="en-US" u="sng" dirty="0">
                <a:solidFill>
                  <a:srgbClr val="FFFFFF"/>
                </a:solidFill>
                <a:latin typeface="Calibri" pitchFamily="34" charset="0"/>
                <a:cs typeface="Calibri" pitchFamily="34" charset="0"/>
              </a:rPr>
              <a:t>monitor</a:t>
            </a:r>
            <a:r>
              <a:rPr kumimoji="1" lang="en-US" dirty="0">
                <a:solidFill>
                  <a:srgbClr val="FFFFFF"/>
                </a:solidFill>
                <a:latin typeface="Calibri" pitchFamily="34" charset="0"/>
                <a:cs typeface="Calibri" pitchFamily="34" charset="0"/>
              </a:rPr>
              <a:t> in the </a:t>
            </a:r>
            <a:r>
              <a:rPr kumimoji="1" lang="en-US" u="sng" dirty="0">
                <a:solidFill>
                  <a:srgbClr val="FFFFFF"/>
                </a:solidFill>
                <a:latin typeface="Calibri" pitchFamily="34" charset="0"/>
                <a:cs typeface="Calibri" pitchFamily="34" charset="0"/>
              </a:rPr>
              <a:t>kitchen</a:t>
            </a:r>
            <a:r>
              <a:rPr kumimoji="1" lang="en-US" dirty="0">
                <a:solidFill>
                  <a:srgbClr val="FFFFFF"/>
                </a:solidFill>
                <a:latin typeface="Calibri" pitchFamily="34" charset="0"/>
                <a:cs typeface="Calibri" pitchFamily="34" charset="0"/>
              </a:rPr>
              <a:t> and he assigned it to one of his </a:t>
            </a:r>
            <a:r>
              <a:rPr kumimoji="1" lang="en-US" u="sng" dirty="0">
                <a:solidFill>
                  <a:srgbClr val="FFFFFF"/>
                </a:solidFill>
                <a:latin typeface="Calibri" pitchFamily="34" charset="0"/>
                <a:cs typeface="Calibri" pitchFamily="34" charset="0"/>
              </a:rPr>
              <a:t>cooks</a:t>
            </a:r>
            <a:r>
              <a:rPr kumimoji="1" lang="en-US" dirty="0">
                <a:solidFill>
                  <a:srgbClr val="FFFFFF"/>
                </a:solidFill>
                <a:latin typeface="Calibri" pitchFamily="34" charset="0"/>
                <a:cs typeface="Calibri" pitchFamily="34" charset="0"/>
              </a:rPr>
              <a:t>. The cook </a:t>
            </a:r>
            <a:r>
              <a:rPr kumimoji="1" lang="en-US" u="sng" dirty="0" err="1">
                <a:solidFill>
                  <a:srgbClr val="FFFFFF"/>
                </a:solidFill>
                <a:latin typeface="Calibri" pitchFamily="34" charset="0"/>
                <a:cs typeface="Calibri" pitchFamily="34" charset="0"/>
              </a:rPr>
              <a:t>cook</a:t>
            </a:r>
            <a:r>
              <a:rPr kumimoji="1" lang="en-US" dirty="0">
                <a:solidFill>
                  <a:srgbClr val="FFFFFF"/>
                </a:solidFill>
                <a:latin typeface="Calibri" pitchFamily="34" charset="0"/>
                <a:cs typeface="Calibri" pitchFamily="34" charset="0"/>
              </a:rPr>
              <a:t> used his </a:t>
            </a:r>
            <a:r>
              <a:rPr kumimoji="1" lang="en-US" u="sng" dirty="0">
                <a:solidFill>
                  <a:srgbClr val="FFFFFF"/>
                </a:solidFill>
                <a:latin typeface="Calibri" pitchFamily="34" charset="0"/>
                <a:cs typeface="Calibri" pitchFamily="34" charset="0"/>
              </a:rPr>
              <a:t>knowledge of mixing </a:t>
            </a:r>
            <a:r>
              <a:rPr kumimoji="1" lang="en-US" u="sng" dirty="0">
                <a:solidFill>
                  <a:srgbClr val="FFFFFF"/>
                </a:solidFill>
                <a:latin typeface="Calibri" pitchFamily="34" charset="0"/>
                <a:cs typeface="Calibri" pitchFamily="34" charset="0"/>
              </a:rPr>
              <a:t>dough </a:t>
            </a:r>
            <a:r>
              <a:rPr kumimoji="1" lang="en-US" dirty="0">
                <a:solidFill>
                  <a:srgbClr val="FFFFFF"/>
                </a:solidFill>
                <a:latin typeface="Calibri" pitchFamily="34" charset="0"/>
                <a:cs typeface="Calibri" pitchFamily="34" charset="0"/>
              </a:rPr>
              <a:t>out of</a:t>
            </a:r>
            <a:r>
              <a:rPr kumimoji="1" lang="en-US" u="sng" dirty="0">
                <a:solidFill>
                  <a:srgbClr val="FFFFFF"/>
                </a:solidFill>
                <a:latin typeface="Calibri" pitchFamily="34" charset="0"/>
                <a:cs typeface="Calibri" pitchFamily="34" charset="0"/>
              </a:rPr>
              <a:t> salt, flour, eggs, and </a:t>
            </a:r>
            <a:r>
              <a:rPr kumimoji="1" lang="en-US" u="sng" dirty="0">
                <a:solidFill>
                  <a:srgbClr val="FFFFFF"/>
                </a:solidFill>
                <a:latin typeface="Calibri" pitchFamily="34" charset="0"/>
                <a:cs typeface="Calibri" pitchFamily="34" charset="0"/>
              </a:rPr>
              <a:t>milk</a:t>
            </a:r>
            <a:r>
              <a:rPr kumimoji="1" lang="en-US" dirty="0">
                <a:solidFill>
                  <a:srgbClr val="FFFFFF"/>
                </a:solidFill>
                <a:latin typeface="Calibri" pitchFamily="34" charset="0"/>
                <a:cs typeface="Calibri" pitchFamily="34" charset="0"/>
              </a:rPr>
              <a:t>.  The cook finished mixing </a:t>
            </a:r>
            <a:r>
              <a:rPr kumimoji="1" lang="en-US" dirty="0">
                <a:solidFill>
                  <a:srgbClr val="FFFFFF"/>
                </a:solidFill>
                <a:latin typeface="Calibri" pitchFamily="34" charset="0"/>
                <a:cs typeface="Calibri" pitchFamily="34" charset="0"/>
              </a:rPr>
              <a:t>dough, washed his hands in the </a:t>
            </a:r>
            <a:r>
              <a:rPr kumimoji="1" lang="en-US" u="sng" dirty="0">
                <a:solidFill>
                  <a:srgbClr val="FFFFFF"/>
                </a:solidFill>
                <a:latin typeface="Calibri" pitchFamily="34" charset="0"/>
                <a:cs typeface="Calibri" pitchFamily="34" charset="0"/>
              </a:rPr>
              <a:t>sink</a:t>
            </a:r>
            <a:r>
              <a:rPr kumimoji="1" lang="en-US" dirty="0">
                <a:solidFill>
                  <a:srgbClr val="FFFFFF"/>
                </a:solidFill>
                <a:latin typeface="Calibri" pitchFamily="34" charset="0"/>
                <a:cs typeface="Calibri" pitchFamily="34" charset="0"/>
              </a:rPr>
              <a:t>, and prepared your pizza using </a:t>
            </a:r>
            <a:r>
              <a:rPr kumimoji="1" lang="en-US" u="sng" dirty="0">
                <a:solidFill>
                  <a:srgbClr val="FFFFFF"/>
                </a:solidFill>
                <a:latin typeface="Calibri" pitchFamily="34" charset="0"/>
                <a:cs typeface="Calibri" pitchFamily="34" charset="0"/>
              </a:rPr>
              <a:t>tomato sauce, cheese, and sausage</a:t>
            </a:r>
            <a:r>
              <a:rPr kumimoji="1" lang="en-US" dirty="0">
                <a:solidFill>
                  <a:srgbClr val="FFFFFF"/>
                </a:solidFill>
                <a:latin typeface="Calibri" pitchFamily="34" charset="0"/>
                <a:cs typeface="Calibri" pitchFamily="34" charset="0"/>
              </a:rPr>
              <a:t>. He then placed the pizza in the </a:t>
            </a:r>
            <a:r>
              <a:rPr kumimoji="1" lang="en-US" u="sng" dirty="0">
                <a:solidFill>
                  <a:srgbClr val="FFFFFF"/>
                </a:solidFill>
                <a:latin typeface="Calibri" pitchFamily="34" charset="0"/>
                <a:cs typeface="Calibri" pitchFamily="34" charset="0"/>
              </a:rPr>
              <a:t>oven</a:t>
            </a:r>
            <a:r>
              <a:rPr kumimoji="1" lang="en-US" dirty="0">
                <a:solidFill>
                  <a:srgbClr val="FFFFFF"/>
                </a:solidFill>
                <a:latin typeface="Calibri" pitchFamily="34" charset="0"/>
                <a:cs typeface="Calibri" pitchFamily="34" charset="0"/>
              </a:rPr>
              <a:t>. Within 10 minutes the pizza was cooked and placed in a </a:t>
            </a:r>
            <a:r>
              <a:rPr kumimoji="1" lang="en-US" u="sng" dirty="0">
                <a:solidFill>
                  <a:srgbClr val="FFFFFF"/>
                </a:solidFill>
                <a:latin typeface="Calibri" pitchFamily="34" charset="0"/>
                <a:cs typeface="Calibri" pitchFamily="34" charset="0"/>
              </a:rPr>
              <a:t>cardboard box</a:t>
            </a:r>
            <a:r>
              <a:rPr kumimoji="1" lang="en-US" dirty="0">
                <a:solidFill>
                  <a:srgbClr val="FFFFFF"/>
                </a:solidFill>
                <a:latin typeface="Calibri" pitchFamily="34" charset="0"/>
                <a:cs typeface="Calibri" pitchFamily="34" charset="0"/>
              </a:rPr>
              <a:t>. The </a:t>
            </a:r>
            <a:r>
              <a:rPr kumimoji="1" lang="en-US" u="sng" dirty="0">
                <a:solidFill>
                  <a:srgbClr val="FFFFFF"/>
                </a:solidFill>
                <a:latin typeface="Calibri" pitchFamily="34" charset="0"/>
                <a:cs typeface="Calibri" pitchFamily="34" charset="0"/>
              </a:rPr>
              <a:t>delivery person</a:t>
            </a:r>
            <a:r>
              <a:rPr kumimoji="1" lang="en-US" dirty="0">
                <a:solidFill>
                  <a:srgbClr val="FFFFFF"/>
                </a:solidFill>
                <a:latin typeface="Calibri" pitchFamily="34" charset="0"/>
                <a:cs typeface="Calibri" pitchFamily="34" charset="0"/>
              </a:rPr>
              <a:t> then grabbed your pizza, jumped in the </a:t>
            </a:r>
            <a:r>
              <a:rPr kumimoji="1" lang="en-US" u="sng" dirty="0">
                <a:solidFill>
                  <a:srgbClr val="FFFFFF"/>
                </a:solidFill>
                <a:latin typeface="Calibri" pitchFamily="34" charset="0"/>
                <a:cs typeface="Calibri" pitchFamily="34" charset="0"/>
              </a:rPr>
              <a:t>company car</a:t>
            </a:r>
            <a:r>
              <a:rPr kumimoji="1" lang="en-US" dirty="0">
                <a:solidFill>
                  <a:srgbClr val="FFFFFF"/>
                </a:solidFill>
                <a:latin typeface="Calibri" pitchFamily="34" charset="0"/>
                <a:cs typeface="Calibri" pitchFamily="34" charset="0"/>
              </a:rPr>
              <a:t>, and delivered it to your door.</a:t>
            </a:r>
          </a:p>
        </p:txBody>
      </p:sp>
      <p:pic>
        <p:nvPicPr>
          <p:cNvPr id="78850" name="Picture 2" descr="http://t0.gstatic.com/images?q=tbn:ANd9GcR5gpTHTo_4gbddC5Tjz8RkEPYaVM2DliM1ixGn1oVEk4GEWHh3:www.rivercitypizza.com/PepperoniPizza-full.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200400" y="3276600"/>
            <a:ext cx="2162175" cy="2114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8852" name="Picture 4" descr="http://cache.gizmodo.com/assets/images/7/2010/09/dominos.jpg"/>
          <p:cNvPicPr>
            <a:picLocks noChangeAspect="1" noChangeArrowheads="1"/>
          </p:cNvPicPr>
          <p:nvPr/>
        </p:nvPicPr>
        <p:blipFill>
          <a:blip r:embed="rId3" cstate="print"/>
          <a:srcRect/>
          <a:stretch>
            <a:fillRect/>
          </a:stretch>
        </p:blipFill>
        <p:spPr bwMode="auto">
          <a:xfrm>
            <a:off x="304800" y="3048000"/>
            <a:ext cx="2724150" cy="2823072"/>
          </a:xfrm>
          <a:prstGeom prst="rect">
            <a:avLst/>
          </a:prstGeom>
          <a:noFill/>
        </p:spPr>
      </p:pic>
      <p:pic>
        <p:nvPicPr>
          <p:cNvPr id="78854" name="Picture 6" descr="http://www.mymoneyblog.com/images/0805/audipizza2.jpg"/>
          <p:cNvPicPr>
            <a:picLocks noChangeAspect="1" noChangeArrowheads="1"/>
          </p:cNvPicPr>
          <p:nvPr/>
        </p:nvPicPr>
        <p:blipFill>
          <a:blip r:embed="rId4" cstate="print"/>
          <a:srcRect/>
          <a:stretch>
            <a:fillRect/>
          </a:stretch>
        </p:blipFill>
        <p:spPr bwMode="auto">
          <a:xfrm>
            <a:off x="5562600" y="3276600"/>
            <a:ext cx="3352800" cy="1888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657166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28600" y="0"/>
            <a:ext cx="9144000" cy="5201424"/>
          </a:xfrm>
          <a:prstGeom prst="rect">
            <a:avLst/>
          </a:prstGeom>
          <a:noFill/>
          <a:ln w="9525">
            <a:noFill/>
            <a:miter lim="800000"/>
            <a:headEnd/>
            <a:tailEnd/>
          </a:ln>
          <a:effectLst/>
        </p:spPr>
        <p:txBody>
          <a:bodyPr>
            <a:spAutoFit/>
          </a:bodyPr>
          <a:lstStyle/>
          <a:p>
            <a:pPr eaLnBrk="0" fontAlgn="base" hangingPunct="0">
              <a:spcBef>
                <a:spcPct val="20000"/>
              </a:spcBef>
              <a:spcAft>
                <a:spcPct val="0"/>
              </a:spcAft>
            </a:pPr>
            <a:r>
              <a:rPr kumimoji="1" lang="en-US" sz="2000" b="1" dirty="0">
                <a:solidFill>
                  <a:srgbClr val="002060"/>
                </a:solidFill>
                <a:cs typeface="Calibri" pitchFamily="34" charset="0"/>
              </a:rPr>
              <a:t>Classify the Factors of Production in the following scenario:</a:t>
            </a:r>
            <a:r>
              <a:rPr kumimoji="1" lang="en-US" sz="2000" dirty="0">
                <a:solidFill>
                  <a:srgbClr val="002060"/>
                </a:solidFill>
                <a:cs typeface="Calibri" pitchFamily="34" charset="0"/>
              </a:rPr>
              <a:t>  </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Owner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Computer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 Chief </a:t>
            </a:r>
            <a:r>
              <a:rPr kumimoji="1" lang="en-US" sz="2000" dirty="0">
                <a:solidFill>
                  <a:srgbClr val="002060"/>
                </a:solidFill>
                <a:cs typeface="Calibri" pitchFamily="34" charset="0"/>
              </a:rPr>
              <a:t>baker’s monitor </a:t>
            </a:r>
            <a:r>
              <a:rPr kumimoji="1" lang="en-US" sz="2000" dirty="0">
                <a:solidFill>
                  <a:srgbClr val="002060"/>
                </a:solidFill>
                <a:cs typeface="Calibri" pitchFamily="34" charset="0"/>
              </a:rPr>
              <a:t>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Kitchen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Cooks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Knowledge of mixing </a:t>
            </a:r>
            <a:r>
              <a:rPr kumimoji="1" lang="en-US" sz="2000" dirty="0">
                <a:solidFill>
                  <a:srgbClr val="002060"/>
                </a:solidFill>
                <a:cs typeface="Calibri" pitchFamily="34" charset="0"/>
              </a:rPr>
              <a:t>dough </a:t>
            </a:r>
            <a:r>
              <a:rPr kumimoji="1" lang="en-US" sz="2000" dirty="0">
                <a:solidFill>
                  <a:srgbClr val="002060"/>
                </a:solidFill>
                <a:cs typeface="Calibri" pitchFamily="34" charset="0"/>
              </a:rPr>
              <a:t>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Salt</a:t>
            </a:r>
            <a:r>
              <a:rPr kumimoji="1" lang="en-US" sz="2000" dirty="0">
                <a:solidFill>
                  <a:srgbClr val="002060"/>
                </a:solidFill>
                <a:cs typeface="Calibri" pitchFamily="34" charset="0"/>
              </a:rPr>
              <a:t>, flour, eggs, and </a:t>
            </a:r>
            <a:r>
              <a:rPr kumimoji="1" lang="en-US" sz="2000" dirty="0">
                <a:solidFill>
                  <a:srgbClr val="002060"/>
                </a:solidFill>
                <a:cs typeface="Calibri" pitchFamily="34" charset="0"/>
              </a:rPr>
              <a:t>milk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Sink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Tomato </a:t>
            </a:r>
            <a:r>
              <a:rPr kumimoji="1" lang="en-US" sz="2000" dirty="0">
                <a:solidFill>
                  <a:srgbClr val="002060"/>
                </a:solidFill>
                <a:cs typeface="Calibri" pitchFamily="34" charset="0"/>
              </a:rPr>
              <a:t>sauce, </a:t>
            </a:r>
            <a:r>
              <a:rPr kumimoji="1" lang="en-US" sz="2000" dirty="0">
                <a:solidFill>
                  <a:srgbClr val="002060"/>
                </a:solidFill>
                <a:cs typeface="Calibri" pitchFamily="34" charset="0"/>
              </a:rPr>
              <a:t>cheese</a:t>
            </a:r>
            <a:r>
              <a:rPr kumimoji="1" lang="en-US" sz="2000" dirty="0">
                <a:solidFill>
                  <a:srgbClr val="002060"/>
                </a:solidFill>
                <a:cs typeface="Calibri" pitchFamily="34" charset="0"/>
              </a:rPr>
              <a:t>, and </a:t>
            </a:r>
            <a:r>
              <a:rPr kumimoji="1" lang="en-US" sz="2000" dirty="0">
                <a:solidFill>
                  <a:srgbClr val="002060"/>
                </a:solidFill>
                <a:cs typeface="Calibri" pitchFamily="34" charset="0"/>
              </a:rPr>
              <a:t>sausage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Oven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Cardboard box 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Delivery </a:t>
            </a:r>
            <a:r>
              <a:rPr kumimoji="1" lang="en-US" sz="2000" dirty="0">
                <a:solidFill>
                  <a:srgbClr val="002060"/>
                </a:solidFill>
                <a:cs typeface="Calibri" pitchFamily="34" charset="0"/>
              </a:rPr>
              <a:t>person </a:t>
            </a:r>
            <a:r>
              <a:rPr kumimoji="1" lang="en-US" sz="2000" dirty="0">
                <a:solidFill>
                  <a:srgbClr val="002060"/>
                </a:solidFill>
                <a:cs typeface="Calibri" pitchFamily="34" charset="0"/>
              </a:rPr>
              <a:t>_________________________________</a:t>
            </a:r>
          </a:p>
          <a:p>
            <a:pPr marL="342900" indent="-342900" eaLnBrk="0" fontAlgn="base" hangingPunct="0">
              <a:spcBef>
                <a:spcPct val="20000"/>
              </a:spcBef>
              <a:spcAft>
                <a:spcPct val="0"/>
              </a:spcAft>
              <a:buFont typeface="+mj-lt"/>
              <a:buAutoNum type="arabicPeriod"/>
            </a:pPr>
            <a:r>
              <a:rPr kumimoji="1" lang="en-US" sz="2000" dirty="0">
                <a:solidFill>
                  <a:srgbClr val="002060"/>
                </a:solidFill>
                <a:cs typeface="Calibri" pitchFamily="34" charset="0"/>
              </a:rPr>
              <a:t>Company car _________________________________</a:t>
            </a:r>
            <a:endParaRPr kumimoji="1" lang="en-US" sz="2000" dirty="0">
              <a:solidFill>
                <a:srgbClr val="002060"/>
              </a:solidFill>
              <a:cs typeface="Calibri" pitchFamily="34" charset="0"/>
            </a:endParaRPr>
          </a:p>
        </p:txBody>
      </p:sp>
      <p:sp>
        <p:nvSpPr>
          <p:cNvPr id="3" name="TextBox 2"/>
          <p:cNvSpPr txBox="1"/>
          <p:nvPr/>
        </p:nvSpPr>
        <p:spPr>
          <a:xfrm>
            <a:off x="1600200" y="361890"/>
            <a:ext cx="24384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Entrepreneur</a:t>
            </a:r>
          </a:p>
        </p:txBody>
      </p:sp>
      <p:sp>
        <p:nvSpPr>
          <p:cNvPr id="5" name="TextBox 4"/>
          <p:cNvSpPr txBox="1"/>
          <p:nvPr/>
        </p:nvSpPr>
        <p:spPr>
          <a:xfrm>
            <a:off x="1981200" y="74289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Physical Capital</a:t>
            </a:r>
          </a:p>
        </p:txBody>
      </p:sp>
      <p:sp>
        <p:nvSpPr>
          <p:cNvPr id="6" name="TextBox 5"/>
          <p:cNvSpPr txBox="1"/>
          <p:nvPr/>
        </p:nvSpPr>
        <p:spPr>
          <a:xfrm>
            <a:off x="3124200" y="112389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Physical Capital</a:t>
            </a:r>
          </a:p>
        </p:txBody>
      </p:sp>
      <p:sp>
        <p:nvSpPr>
          <p:cNvPr id="7" name="TextBox 6"/>
          <p:cNvSpPr txBox="1"/>
          <p:nvPr/>
        </p:nvSpPr>
        <p:spPr>
          <a:xfrm>
            <a:off x="1600200" y="150489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Physical Capital</a:t>
            </a:r>
          </a:p>
        </p:txBody>
      </p:sp>
      <p:sp>
        <p:nvSpPr>
          <p:cNvPr id="8" name="TextBox 7"/>
          <p:cNvSpPr txBox="1"/>
          <p:nvPr/>
        </p:nvSpPr>
        <p:spPr>
          <a:xfrm>
            <a:off x="1371600" y="182880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Labor</a:t>
            </a:r>
          </a:p>
        </p:txBody>
      </p:sp>
      <p:sp>
        <p:nvSpPr>
          <p:cNvPr id="9" name="TextBox 8"/>
          <p:cNvSpPr txBox="1"/>
          <p:nvPr/>
        </p:nvSpPr>
        <p:spPr>
          <a:xfrm>
            <a:off x="3581400" y="213360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Human Capital</a:t>
            </a:r>
          </a:p>
        </p:txBody>
      </p:sp>
      <p:sp>
        <p:nvSpPr>
          <p:cNvPr id="10" name="TextBox 9"/>
          <p:cNvSpPr txBox="1"/>
          <p:nvPr/>
        </p:nvSpPr>
        <p:spPr>
          <a:xfrm>
            <a:off x="3276600" y="251460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Land</a:t>
            </a:r>
          </a:p>
        </p:txBody>
      </p:sp>
      <p:sp>
        <p:nvSpPr>
          <p:cNvPr id="11" name="TextBox 10"/>
          <p:cNvSpPr txBox="1"/>
          <p:nvPr/>
        </p:nvSpPr>
        <p:spPr>
          <a:xfrm>
            <a:off x="1219200" y="289560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Physical Capital</a:t>
            </a:r>
          </a:p>
        </p:txBody>
      </p:sp>
      <p:sp>
        <p:nvSpPr>
          <p:cNvPr id="12" name="TextBox 11"/>
          <p:cNvSpPr txBox="1"/>
          <p:nvPr/>
        </p:nvSpPr>
        <p:spPr>
          <a:xfrm>
            <a:off x="4343400" y="327660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Land</a:t>
            </a:r>
          </a:p>
        </p:txBody>
      </p:sp>
      <p:sp>
        <p:nvSpPr>
          <p:cNvPr id="13" name="TextBox 12"/>
          <p:cNvSpPr txBox="1"/>
          <p:nvPr/>
        </p:nvSpPr>
        <p:spPr>
          <a:xfrm>
            <a:off x="1219200" y="363849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Physical Capital</a:t>
            </a:r>
          </a:p>
        </p:txBody>
      </p:sp>
      <p:sp>
        <p:nvSpPr>
          <p:cNvPr id="14" name="TextBox 13"/>
          <p:cNvSpPr txBox="1"/>
          <p:nvPr/>
        </p:nvSpPr>
        <p:spPr>
          <a:xfrm>
            <a:off x="2209800" y="401949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Physical Capital</a:t>
            </a:r>
          </a:p>
        </p:txBody>
      </p:sp>
      <p:sp>
        <p:nvSpPr>
          <p:cNvPr id="15" name="TextBox 14"/>
          <p:cNvSpPr txBox="1"/>
          <p:nvPr/>
        </p:nvSpPr>
        <p:spPr>
          <a:xfrm>
            <a:off x="2286000" y="440049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Labor</a:t>
            </a:r>
          </a:p>
        </p:txBody>
      </p:sp>
      <p:sp>
        <p:nvSpPr>
          <p:cNvPr id="16" name="TextBox 15"/>
          <p:cNvSpPr txBox="1"/>
          <p:nvPr/>
        </p:nvSpPr>
        <p:spPr>
          <a:xfrm>
            <a:off x="2057400" y="4705290"/>
            <a:ext cx="3048000" cy="400110"/>
          </a:xfrm>
          <a:prstGeom prst="rect">
            <a:avLst/>
          </a:prstGeom>
          <a:noFill/>
        </p:spPr>
        <p:txBody>
          <a:bodyPr wrap="square" rtlCol="0">
            <a:spAutoFit/>
          </a:bodyPr>
          <a:lstStyle/>
          <a:p>
            <a:pPr fontAlgn="base">
              <a:spcBef>
                <a:spcPct val="0"/>
              </a:spcBef>
              <a:spcAft>
                <a:spcPct val="0"/>
              </a:spcAft>
            </a:pPr>
            <a:r>
              <a:rPr lang="en-US" sz="2000" dirty="0">
                <a:solidFill>
                  <a:srgbClr val="C00000"/>
                </a:solidFill>
                <a:cs typeface="Arial" charset="0"/>
              </a:rPr>
              <a:t>Physical Capital</a:t>
            </a:r>
          </a:p>
        </p:txBody>
      </p:sp>
    </p:spTree>
    <p:extLst>
      <p:ext uri="{BB962C8B-B14F-4D97-AF65-F5344CB8AC3E}">
        <p14:creationId xmlns:p14="http://schemas.microsoft.com/office/powerpoint/2010/main" val="26382991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t>Elmo was sold for as much as $2500 through a classified ad</a:t>
            </a:r>
            <a:endParaRPr lang="en-US" sz="3600" dirty="0"/>
          </a:p>
        </p:txBody>
      </p:sp>
      <p:pic>
        <p:nvPicPr>
          <p:cNvPr id="6" name="Picture 2"/>
          <p:cNvPicPr>
            <a:picLocks noChangeAspect="1" noChangeArrowheads="1"/>
          </p:cNvPicPr>
          <p:nvPr/>
        </p:nvPicPr>
        <p:blipFill>
          <a:blip r:embed="rId2" cstate="print"/>
          <a:srcRect r="69565" b="11206"/>
          <a:stretch>
            <a:fillRect/>
          </a:stretch>
        </p:blipFill>
        <p:spPr bwMode="auto">
          <a:xfrm>
            <a:off x="914400" y="1273629"/>
            <a:ext cx="2438400" cy="5050971"/>
          </a:xfrm>
          <a:prstGeom prst="rect">
            <a:avLst/>
          </a:prstGeom>
          <a:noFill/>
          <a:ln w="9525">
            <a:noFill/>
            <a:miter lim="800000"/>
            <a:headEnd/>
            <a:tailEnd/>
          </a:ln>
          <a:effectLst/>
        </p:spPr>
      </p:pic>
      <p:pic>
        <p:nvPicPr>
          <p:cNvPr id="2050" name="Picture 2" descr="http://t3.gstatic.com/images?q=tbn:ANd9GcTiFmipyUALCyJVshdmxBNN_r2i67mgdvLtlNG6wu_dAGF1YtLM:www.lukevenk.com/wp-content/uploads/2012/08/IMG_0520.jpg">
            <a:hlinkClick r:id="rId3"/>
          </p:cNvPr>
          <p:cNvPicPr>
            <a:picLocks noChangeAspect="1" noChangeArrowheads="1"/>
          </p:cNvPicPr>
          <p:nvPr/>
        </p:nvPicPr>
        <p:blipFill>
          <a:blip r:embed="rId4" cstate="print"/>
          <a:srcRect/>
          <a:stretch>
            <a:fillRect/>
          </a:stretch>
        </p:blipFill>
        <p:spPr bwMode="auto">
          <a:xfrm>
            <a:off x="4114800" y="1295400"/>
            <a:ext cx="3886200" cy="5207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1462445"/>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lstStyle/>
          <a:p>
            <a:r>
              <a:rPr lang="en-US" dirty="0" smtClean="0"/>
              <a:t>Examples of Factors of Production</a:t>
            </a:r>
            <a:endParaRPr lang="en-US" dirty="0"/>
          </a:p>
        </p:txBody>
      </p:sp>
      <p:graphicFrame>
        <p:nvGraphicFramePr>
          <p:cNvPr id="4" name="Content Placeholder 3"/>
          <p:cNvGraphicFramePr>
            <a:graphicFrameLocks noGrp="1"/>
          </p:cNvGraphicFramePr>
          <p:nvPr>
            <p:ph idx="1"/>
          </p:nvPr>
        </p:nvGraphicFramePr>
        <p:xfrm>
          <a:off x="381000" y="1600200"/>
          <a:ext cx="8382000" cy="4203699"/>
        </p:xfrm>
        <a:graphic>
          <a:graphicData uri="http://schemas.openxmlformats.org/drawingml/2006/table">
            <a:tbl>
              <a:tblPr firstRow="1" bandRow="1">
                <a:tableStyleId>{5C22544A-7EE6-4342-B048-85BDC9FD1C3A}</a:tableStyleId>
              </a:tblPr>
              <a:tblGrid>
                <a:gridCol w="2095500"/>
                <a:gridCol w="2095500"/>
                <a:gridCol w="2095500"/>
                <a:gridCol w="2095500"/>
              </a:tblGrid>
              <a:tr h="304800">
                <a:tc>
                  <a:txBody>
                    <a:bodyPr/>
                    <a:lstStyle/>
                    <a:p>
                      <a:r>
                        <a:rPr lang="en-US" sz="2400" dirty="0" smtClean="0">
                          <a:latin typeface="Calibri" pitchFamily="34" charset="0"/>
                          <a:cs typeface="Calibri" pitchFamily="34" charset="0"/>
                        </a:rPr>
                        <a:t>Land</a:t>
                      </a:r>
                      <a:endParaRPr lang="en-US" sz="2400" dirty="0">
                        <a:latin typeface="Calibri" pitchFamily="34" charset="0"/>
                        <a:cs typeface="Calibri" pitchFamily="34" charset="0"/>
                      </a:endParaRPr>
                    </a:p>
                  </a:txBody>
                  <a:tcPr/>
                </a:tc>
                <a:tc>
                  <a:txBody>
                    <a:bodyPr/>
                    <a:lstStyle/>
                    <a:p>
                      <a:r>
                        <a:rPr lang="en-US" sz="2400" dirty="0" smtClean="0">
                          <a:latin typeface="Calibri" pitchFamily="34" charset="0"/>
                          <a:cs typeface="Calibri" pitchFamily="34" charset="0"/>
                        </a:rPr>
                        <a:t>Labor </a:t>
                      </a:r>
                      <a:endParaRPr lang="en-US" sz="2400" dirty="0">
                        <a:latin typeface="Calibri" pitchFamily="34" charset="0"/>
                        <a:cs typeface="Calibri" pitchFamily="34" charset="0"/>
                      </a:endParaRPr>
                    </a:p>
                  </a:txBody>
                  <a:tcPr/>
                </a:tc>
                <a:tc>
                  <a:txBody>
                    <a:bodyPr/>
                    <a:lstStyle/>
                    <a:p>
                      <a:r>
                        <a:rPr lang="en-US" sz="2400" dirty="0" smtClean="0">
                          <a:latin typeface="Calibri" pitchFamily="34" charset="0"/>
                          <a:cs typeface="Calibri" pitchFamily="34" charset="0"/>
                        </a:rPr>
                        <a:t>Capital</a:t>
                      </a:r>
                      <a:endParaRPr lang="en-US" sz="2400" dirty="0">
                        <a:latin typeface="Calibri" pitchFamily="34" charset="0"/>
                        <a:cs typeface="Calibri" pitchFamily="34" charset="0"/>
                      </a:endParaRPr>
                    </a:p>
                  </a:txBody>
                  <a:tcPr/>
                </a:tc>
                <a:tc>
                  <a:txBody>
                    <a:bodyPr/>
                    <a:lstStyle/>
                    <a:p>
                      <a:r>
                        <a:rPr lang="en-US" sz="2400" dirty="0" smtClean="0">
                          <a:latin typeface="Calibri" pitchFamily="34" charset="0"/>
                          <a:cs typeface="Calibri" pitchFamily="34" charset="0"/>
                        </a:rPr>
                        <a:t>Entrepreneurs</a:t>
                      </a:r>
                      <a:endParaRPr lang="en-US" sz="2400" dirty="0">
                        <a:latin typeface="Calibri" pitchFamily="34" charset="0"/>
                        <a:cs typeface="Calibri" pitchFamily="34" charset="0"/>
                      </a:endParaRPr>
                    </a:p>
                  </a:txBody>
                  <a:tcPr/>
                </a:tc>
              </a:tr>
              <a:tr h="1248833">
                <a:tc>
                  <a:txBody>
                    <a:bodyPr/>
                    <a:lstStyle/>
                    <a:p>
                      <a:pPr marL="742950" indent="-742950">
                        <a:buFont typeface="+mj-lt"/>
                        <a:buNone/>
                      </a:pPr>
                      <a:r>
                        <a:rPr lang="en-US" sz="4400" dirty="0" smtClean="0"/>
                        <a:t>1.</a:t>
                      </a:r>
                      <a:endParaRPr lang="en-US" sz="4400" dirty="0"/>
                    </a:p>
                  </a:txBody>
                  <a:tcPr/>
                </a:tc>
                <a:tc>
                  <a:txBody>
                    <a:bodyPr/>
                    <a:lstStyle/>
                    <a:p>
                      <a:pPr marL="742950" indent="-742950">
                        <a:buFont typeface="+mj-lt"/>
                        <a:buNone/>
                      </a:pPr>
                      <a:r>
                        <a:rPr lang="en-US" sz="4400" dirty="0" smtClean="0"/>
                        <a:t>1.</a:t>
                      </a:r>
                      <a:endParaRPr lang="en-US" sz="4400" dirty="0"/>
                    </a:p>
                  </a:txBody>
                  <a:tcPr/>
                </a:tc>
                <a:tc>
                  <a:txBody>
                    <a:bodyPr/>
                    <a:lstStyle/>
                    <a:p>
                      <a:pPr marL="742950" indent="-742950">
                        <a:buFont typeface="+mj-lt"/>
                        <a:buNone/>
                      </a:pPr>
                      <a:r>
                        <a:rPr lang="en-US" sz="4400" dirty="0" smtClean="0"/>
                        <a:t>1.</a:t>
                      </a:r>
                      <a:endParaRPr lang="en-US" sz="4400" dirty="0"/>
                    </a:p>
                  </a:txBody>
                  <a:tcPr/>
                </a:tc>
                <a:tc>
                  <a:txBody>
                    <a:bodyPr/>
                    <a:lstStyle/>
                    <a:p>
                      <a:pPr marL="742950" indent="-742950">
                        <a:buFont typeface="+mj-lt"/>
                        <a:buNone/>
                      </a:pPr>
                      <a:r>
                        <a:rPr lang="en-US" sz="4400" dirty="0" smtClean="0"/>
                        <a:t>1.</a:t>
                      </a:r>
                      <a:endParaRPr lang="en-US" sz="4400" dirty="0"/>
                    </a:p>
                  </a:txBody>
                  <a:tcPr/>
                </a:tc>
              </a:tr>
              <a:tr h="1248833">
                <a:tc>
                  <a:txBody>
                    <a:bodyPr/>
                    <a:lstStyle/>
                    <a:p>
                      <a:pPr marL="742950" indent="-742950">
                        <a:buFont typeface="+mj-lt"/>
                        <a:buNone/>
                      </a:pPr>
                      <a:r>
                        <a:rPr lang="en-US" sz="4400" dirty="0" smtClean="0"/>
                        <a:t>2.</a:t>
                      </a:r>
                      <a:endParaRPr lang="en-US" sz="4400" dirty="0"/>
                    </a:p>
                  </a:txBody>
                  <a:tcPr/>
                </a:tc>
                <a:tc>
                  <a:txBody>
                    <a:bodyPr/>
                    <a:lstStyle/>
                    <a:p>
                      <a:pPr marL="742950" indent="-742950">
                        <a:buFont typeface="+mj-lt"/>
                        <a:buNone/>
                      </a:pPr>
                      <a:r>
                        <a:rPr lang="en-US" sz="4400" dirty="0" smtClean="0"/>
                        <a:t>2.</a:t>
                      </a:r>
                      <a:endParaRPr lang="en-US" sz="4400" dirty="0"/>
                    </a:p>
                  </a:txBody>
                  <a:tcPr/>
                </a:tc>
                <a:tc>
                  <a:txBody>
                    <a:bodyPr/>
                    <a:lstStyle/>
                    <a:p>
                      <a:pPr marL="742950" indent="-742950">
                        <a:buFont typeface="+mj-lt"/>
                        <a:buNone/>
                      </a:pPr>
                      <a:r>
                        <a:rPr lang="en-US" sz="4400" dirty="0" smtClean="0"/>
                        <a:t>2.</a:t>
                      </a:r>
                      <a:endParaRPr lang="en-US" sz="4400" dirty="0"/>
                    </a:p>
                  </a:txBody>
                  <a:tcPr/>
                </a:tc>
                <a:tc>
                  <a:txBody>
                    <a:bodyPr/>
                    <a:lstStyle/>
                    <a:p>
                      <a:pPr marL="742950" indent="-742950">
                        <a:buFont typeface="+mj-lt"/>
                        <a:buNone/>
                      </a:pPr>
                      <a:r>
                        <a:rPr lang="en-US" sz="4400" dirty="0" smtClean="0"/>
                        <a:t>2.</a:t>
                      </a:r>
                      <a:endParaRPr lang="en-US" sz="4400" dirty="0"/>
                    </a:p>
                  </a:txBody>
                  <a:tcPr/>
                </a:tc>
              </a:tr>
              <a:tr h="1248833">
                <a:tc>
                  <a:txBody>
                    <a:bodyPr/>
                    <a:lstStyle/>
                    <a:p>
                      <a:pPr marL="742950" indent="-742950">
                        <a:buFont typeface="+mj-lt"/>
                        <a:buNone/>
                      </a:pPr>
                      <a:r>
                        <a:rPr lang="en-US" sz="4400" dirty="0" smtClean="0"/>
                        <a:t>3.</a:t>
                      </a:r>
                      <a:endParaRPr lang="en-US" sz="4400" dirty="0"/>
                    </a:p>
                  </a:txBody>
                  <a:tcPr/>
                </a:tc>
                <a:tc>
                  <a:txBody>
                    <a:bodyPr/>
                    <a:lstStyle/>
                    <a:p>
                      <a:pPr marL="742950" indent="-742950">
                        <a:buFont typeface="+mj-lt"/>
                        <a:buNone/>
                      </a:pPr>
                      <a:r>
                        <a:rPr lang="en-US" sz="4400" dirty="0" smtClean="0"/>
                        <a:t>3.</a:t>
                      </a:r>
                      <a:endParaRPr lang="en-US" sz="4400" dirty="0"/>
                    </a:p>
                  </a:txBody>
                  <a:tcPr/>
                </a:tc>
                <a:tc>
                  <a:txBody>
                    <a:bodyPr/>
                    <a:lstStyle/>
                    <a:p>
                      <a:pPr marL="742950" indent="-742950">
                        <a:buFont typeface="+mj-lt"/>
                        <a:buNone/>
                      </a:pPr>
                      <a:r>
                        <a:rPr lang="en-US" sz="4400" dirty="0" smtClean="0"/>
                        <a:t>3.</a:t>
                      </a:r>
                      <a:endParaRPr lang="en-US" sz="4400" dirty="0"/>
                    </a:p>
                  </a:txBody>
                  <a:tcPr/>
                </a:tc>
                <a:tc>
                  <a:txBody>
                    <a:bodyPr/>
                    <a:lstStyle/>
                    <a:p>
                      <a:pPr marL="742950" indent="-742950">
                        <a:buFont typeface="+mj-lt"/>
                        <a:buNone/>
                      </a:pPr>
                      <a:r>
                        <a:rPr lang="en-US" sz="4400" dirty="0" smtClean="0"/>
                        <a:t>3.</a:t>
                      </a:r>
                      <a:endParaRPr lang="en-US" sz="4400" dirty="0"/>
                    </a:p>
                  </a:txBody>
                  <a:tcPr/>
                </a:tc>
              </a:tr>
            </a:tbl>
          </a:graphicData>
        </a:graphic>
      </p:graphicFrame>
    </p:spTree>
    <p:extLst>
      <p:ext uri="{BB962C8B-B14F-4D97-AF65-F5344CB8AC3E}">
        <p14:creationId xmlns:p14="http://schemas.microsoft.com/office/powerpoint/2010/main" val="257422748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a:xfrm>
            <a:off x="457200" y="-76200"/>
            <a:ext cx="8229600" cy="1143000"/>
          </a:xfrm>
        </p:spPr>
        <p:txBody>
          <a:bodyPr/>
          <a:lstStyle/>
          <a:p>
            <a:pPr>
              <a:defRPr/>
            </a:pPr>
            <a:r>
              <a:rPr lang="en-US" sz="5600" b="0" dirty="0">
                <a:latin typeface="Arial" pitchFamily="34" charset="0"/>
                <a:cs typeface="Arial" pitchFamily="34" charset="0"/>
              </a:rPr>
              <a:t>Needs vs. Wants</a:t>
            </a:r>
            <a:endParaRPr lang="en-US" sz="5600" dirty="0">
              <a:latin typeface="Arial" pitchFamily="34" charset="0"/>
              <a:cs typeface="Arial" pitchFamily="34" charset="0"/>
            </a:endParaRPr>
          </a:p>
        </p:txBody>
      </p:sp>
      <p:sp>
        <p:nvSpPr>
          <p:cNvPr id="249860" name="Rectangle 4"/>
          <p:cNvSpPr>
            <a:spLocks noGrp="1" noChangeArrowheads="1"/>
          </p:cNvSpPr>
          <p:nvPr>
            <p:ph type="body" sz="half" idx="1"/>
          </p:nvPr>
        </p:nvSpPr>
        <p:spPr>
          <a:xfrm>
            <a:off x="152400" y="762000"/>
            <a:ext cx="8991600" cy="4525963"/>
          </a:xfrm>
        </p:spPr>
        <p:txBody>
          <a:bodyPr/>
          <a:lstStyle/>
          <a:p>
            <a:pPr>
              <a:defRPr/>
            </a:pPr>
            <a:r>
              <a:rPr lang="en-US" sz="2000" dirty="0">
                <a:latin typeface="Arial" pitchFamily="34" charset="0"/>
                <a:cs typeface="Arial" pitchFamily="34" charset="0"/>
              </a:rPr>
              <a:t>Need – a basic requirement for survival</a:t>
            </a:r>
          </a:p>
          <a:p>
            <a:pPr lvl="1">
              <a:defRPr/>
            </a:pPr>
            <a:r>
              <a:rPr lang="en-US" sz="2000" dirty="0">
                <a:solidFill>
                  <a:srgbClr val="00FF00"/>
                </a:solidFill>
                <a:latin typeface="Arial" pitchFamily="34" charset="0"/>
                <a:cs typeface="Arial" pitchFamily="34" charset="0"/>
              </a:rPr>
              <a:t>e.g. – food, clothing, education, etc…</a:t>
            </a:r>
          </a:p>
          <a:p>
            <a:pPr>
              <a:defRPr/>
            </a:pPr>
            <a:r>
              <a:rPr lang="en-US" sz="2000" dirty="0">
                <a:latin typeface="Arial" pitchFamily="34" charset="0"/>
                <a:cs typeface="Arial" pitchFamily="34" charset="0"/>
              </a:rPr>
              <a:t>Want – </a:t>
            </a:r>
            <a:r>
              <a:rPr lang="en-US" sz="2000" dirty="0" smtClean="0">
                <a:latin typeface="Arial" pitchFamily="34" charset="0"/>
                <a:cs typeface="Arial" pitchFamily="34" charset="0"/>
              </a:rPr>
              <a:t>not a basic requirement for survival; a </a:t>
            </a:r>
            <a:r>
              <a:rPr lang="en-US" sz="2000" dirty="0">
                <a:latin typeface="Arial" pitchFamily="34" charset="0"/>
                <a:cs typeface="Arial" pitchFamily="34" charset="0"/>
              </a:rPr>
              <a:t>means of expressing a need</a:t>
            </a:r>
          </a:p>
          <a:p>
            <a:pPr lvl="1">
              <a:defRPr/>
            </a:pPr>
            <a:r>
              <a:rPr lang="en-US" sz="2000" dirty="0">
                <a:solidFill>
                  <a:srgbClr val="00FF00"/>
                </a:solidFill>
                <a:latin typeface="Arial" pitchFamily="34" charset="0"/>
                <a:cs typeface="Arial" pitchFamily="34" charset="0"/>
              </a:rPr>
              <a:t>e.g. – cheeseburger, Abercrombie and Fitch, </a:t>
            </a:r>
            <a:r>
              <a:rPr lang="en-US" sz="2000" dirty="0" smtClean="0">
                <a:solidFill>
                  <a:srgbClr val="00FF00"/>
                </a:solidFill>
                <a:latin typeface="Arial" pitchFamily="34" charset="0"/>
                <a:cs typeface="Arial" pitchFamily="34" charset="0"/>
              </a:rPr>
              <a:t/>
            </a:r>
            <a:br>
              <a:rPr lang="en-US" sz="2000" dirty="0" smtClean="0">
                <a:solidFill>
                  <a:srgbClr val="00FF00"/>
                </a:solidFill>
                <a:latin typeface="Arial" pitchFamily="34" charset="0"/>
                <a:cs typeface="Arial" pitchFamily="34" charset="0"/>
              </a:rPr>
            </a:br>
            <a:r>
              <a:rPr lang="en-US" sz="2000" dirty="0" smtClean="0">
                <a:solidFill>
                  <a:srgbClr val="00FF00"/>
                </a:solidFill>
                <a:latin typeface="Arial" pitchFamily="34" charset="0"/>
                <a:cs typeface="Arial" pitchFamily="34" charset="0"/>
              </a:rPr>
              <a:t>University </a:t>
            </a:r>
            <a:r>
              <a:rPr lang="en-US" sz="2000" dirty="0">
                <a:solidFill>
                  <a:srgbClr val="00FF00"/>
                </a:solidFill>
                <a:latin typeface="Arial" pitchFamily="34" charset="0"/>
                <a:cs typeface="Arial" pitchFamily="34" charset="0"/>
              </a:rPr>
              <a:t>of </a:t>
            </a:r>
            <a:r>
              <a:rPr lang="en-US" sz="2000" dirty="0" smtClean="0">
                <a:solidFill>
                  <a:srgbClr val="00FF00"/>
                </a:solidFill>
                <a:latin typeface="Arial" pitchFamily="34" charset="0"/>
                <a:cs typeface="Arial" pitchFamily="34" charset="0"/>
              </a:rPr>
              <a:t>Georgia, </a:t>
            </a:r>
            <a:r>
              <a:rPr lang="en-US" sz="2000" dirty="0">
                <a:solidFill>
                  <a:srgbClr val="00FF00"/>
                </a:solidFill>
                <a:latin typeface="Arial" pitchFamily="34" charset="0"/>
                <a:cs typeface="Arial" pitchFamily="34" charset="0"/>
              </a:rPr>
              <a:t>etc…</a:t>
            </a:r>
          </a:p>
        </p:txBody>
      </p:sp>
      <p:sp>
        <p:nvSpPr>
          <p:cNvPr id="249867" name="Text Box 11"/>
          <p:cNvSpPr txBox="1">
            <a:spLocks noChangeArrowheads="1"/>
          </p:cNvSpPr>
          <p:nvPr/>
        </p:nvSpPr>
        <p:spPr bwMode="auto">
          <a:xfrm>
            <a:off x="3866042" y="3930650"/>
            <a:ext cx="1066800" cy="579438"/>
          </a:xfrm>
          <a:prstGeom prst="rect">
            <a:avLst/>
          </a:prstGeom>
          <a:noFill/>
          <a:ln w="9525">
            <a:noFill/>
            <a:miter lim="800000"/>
            <a:headEnd/>
            <a:tailEnd/>
          </a:ln>
        </p:spPr>
        <p:txBody>
          <a:bodyPr>
            <a:spAutoFit/>
          </a:bodyPr>
          <a:lstStyle/>
          <a:p>
            <a:pPr fontAlgn="base">
              <a:spcBef>
                <a:spcPct val="50000"/>
              </a:spcBef>
              <a:spcAft>
                <a:spcPct val="0"/>
              </a:spcAft>
            </a:pPr>
            <a:r>
              <a:rPr lang="en-US" sz="3200">
                <a:solidFill>
                  <a:srgbClr val="FFFFFF"/>
                </a:solidFill>
                <a:latin typeface="Times New Roman" pitchFamily="18" charset="0"/>
                <a:cs typeface="Arial" charset="0"/>
              </a:rPr>
              <a:t>OR</a:t>
            </a:r>
          </a:p>
        </p:txBody>
      </p:sp>
      <p:pic>
        <p:nvPicPr>
          <p:cNvPr id="7178" name="Picture 10" descr="http://s3.amazonaws.com/bzzagent-bzzscapes-prod/polo-ralph-lauren-logo-lrg.png"/>
          <p:cNvPicPr>
            <a:picLocks noChangeAspect="1" noChangeArrowheads="1"/>
          </p:cNvPicPr>
          <p:nvPr/>
        </p:nvPicPr>
        <p:blipFill>
          <a:blip r:embed="rId2" cstate="print"/>
          <a:srcRect l="13333" t="8629" r="14667" b="12183"/>
          <a:stretch>
            <a:fillRect/>
          </a:stretch>
        </p:blipFill>
        <p:spPr bwMode="auto">
          <a:xfrm>
            <a:off x="5618642" y="2819400"/>
            <a:ext cx="2057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Bonefish Grill"/>
          <p:cNvPicPr>
            <a:picLocks noChangeAspect="1" noChangeArrowheads="1"/>
          </p:cNvPicPr>
          <p:nvPr/>
        </p:nvPicPr>
        <p:blipFill>
          <a:blip r:embed="rId3" cstate="print"/>
          <a:srcRect/>
          <a:stretch>
            <a:fillRect/>
          </a:stretch>
        </p:blipFill>
        <p:spPr bwMode="auto">
          <a:xfrm>
            <a:off x="4856642" y="2819400"/>
            <a:ext cx="3830158"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0898" name="Picture 2" descr="http://colorlines.com/assets_c/2012/11/faded-glory-fire-wal-mart-bangladesh-thumb-640xauto-7237.jpg"/>
          <p:cNvPicPr>
            <a:picLocks noChangeAspect="1" noChangeArrowheads="1"/>
          </p:cNvPicPr>
          <p:nvPr/>
        </p:nvPicPr>
        <p:blipFill>
          <a:blip r:embed="rId4" cstate="print"/>
          <a:srcRect t="17714" r="65000"/>
          <a:stretch>
            <a:fillRect/>
          </a:stretch>
        </p:blipFill>
        <p:spPr bwMode="auto">
          <a:xfrm>
            <a:off x="1046642" y="2819400"/>
            <a:ext cx="2362200" cy="3037114"/>
          </a:xfrm>
          <a:prstGeom prst="rect">
            <a:avLst/>
          </a:prstGeom>
          <a:noFill/>
        </p:spPr>
      </p:pic>
      <p:pic>
        <p:nvPicPr>
          <p:cNvPr id="249868" name="Picture 12" descr="tb"/>
          <p:cNvPicPr>
            <a:picLocks noChangeAspect="1" noChangeArrowheads="1"/>
          </p:cNvPicPr>
          <p:nvPr/>
        </p:nvPicPr>
        <p:blipFill>
          <a:blip r:embed="rId5" cstate="print"/>
          <a:srcRect/>
          <a:stretch>
            <a:fillRect/>
          </a:stretch>
        </p:blipFill>
        <p:spPr bwMode="auto">
          <a:xfrm>
            <a:off x="589442" y="2743200"/>
            <a:ext cx="3266711"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42984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860">
                                            <p:txEl>
                                              <p:pRg st="0" end="0"/>
                                            </p:txEl>
                                          </p:spTgt>
                                        </p:tgtEl>
                                        <p:attrNameLst>
                                          <p:attrName>style.visibility</p:attrName>
                                        </p:attrNameLst>
                                      </p:cBhvr>
                                      <p:to>
                                        <p:strVal val="visible"/>
                                      </p:to>
                                    </p:set>
                                    <p:animEffect transition="in" filter="fade">
                                      <p:cBhvr>
                                        <p:cTn id="7" dur="500"/>
                                        <p:tgtEl>
                                          <p:spTgt spid="24986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9860">
                                            <p:txEl>
                                              <p:pRg st="1" end="1"/>
                                            </p:txEl>
                                          </p:spTgt>
                                        </p:tgtEl>
                                        <p:attrNameLst>
                                          <p:attrName>style.visibility</p:attrName>
                                        </p:attrNameLst>
                                      </p:cBhvr>
                                      <p:to>
                                        <p:strVal val="visible"/>
                                      </p:to>
                                    </p:set>
                                    <p:animEffect transition="in" filter="fade">
                                      <p:cBhvr>
                                        <p:cTn id="10" dur="500"/>
                                        <p:tgtEl>
                                          <p:spTgt spid="24986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9860">
                                            <p:txEl>
                                              <p:pRg st="2" end="2"/>
                                            </p:txEl>
                                          </p:spTgt>
                                        </p:tgtEl>
                                        <p:attrNameLst>
                                          <p:attrName>style.visibility</p:attrName>
                                        </p:attrNameLst>
                                      </p:cBhvr>
                                      <p:to>
                                        <p:strVal val="visible"/>
                                      </p:to>
                                    </p:set>
                                    <p:animEffect transition="in" filter="fade">
                                      <p:cBhvr>
                                        <p:cTn id="15" dur="500"/>
                                        <p:tgtEl>
                                          <p:spTgt spid="24986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9860">
                                            <p:txEl>
                                              <p:pRg st="3" end="3"/>
                                            </p:txEl>
                                          </p:spTgt>
                                        </p:tgtEl>
                                        <p:attrNameLst>
                                          <p:attrName>style.visibility</p:attrName>
                                        </p:attrNameLst>
                                      </p:cBhvr>
                                      <p:to>
                                        <p:strVal val="visible"/>
                                      </p:to>
                                    </p:set>
                                    <p:animEffect transition="in" filter="fade">
                                      <p:cBhvr>
                                        <p:cTn id="18" dur="500"/>
                                        <p:tgtEl>
                                          <p:spTgt spid="24986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0898"/>
                                        </p:tgtEl>
                                        <p:attrNameLst>
                                          <p:attrName>style.visibility</p:attrName>
                                        </p:attrNameLst>
                                      </p:cBhvr>
                                      <p:to>
                                        <p:strVal val="visible"/>
                                      </p:to>
                                    </p:set>
                                    <p:animEffect transition="in" filter="fade">
                                      <p:cBhvr>
                                        <p:cTn id="23" dur="500"/>
                                        <p:tgtEl>
                                          <p:spTgt spid="8089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49867"/>
                                        </p:tgtEl>
                                        <p:attrNameLst>
                                          <p:attrName>style.visibility</p:attrName>
                                        </p:attrNameLst>
                                      </p:cBhvr>
                                      <p:to>
                                        <p:strVal val="visible"/>
                                      </p:to>
                                    </p:set>
                                    <p:animEffect transition="in" filter="fade">
                                      <p:cBhvr>
                                        <p:cTn id="27" dur="500"/>
                                        <p:tgtEl>
                                          <p:spTgt spid="2498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8"/>
                                        </p:tgtEl>
                                        <p:attrNameLst>
                                          <p:attrName>style.visibility</p:attrName>
                                        </p:attrNameLst>
                                      </p:cBhvr>
                                      <p:to>
                                        <p:strVal val="visible"/>
                                      </p:to>
                                    </p:set>
                                    <p:animEffect transition="in" filter="fade">
                                      <p:cBhvr>
                                        <p:cTn id="32" dur="500"/>
                                        <p:tgtEl>
                                          <p:spTgt spid="71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9868"/>
                                        </p:tgtEl>
                                        <p:attrNameLst>
                                          <p:attrName>style.visibility</p:attrName>
                                        </p:attrNameLst>
                                      </p:cBhvr>
                                      <p:to>
                                        <p:strVal val="visible"/>
                                      </p:to>
                                    </p:set>
                                    <p:animEffect transition="in" filter="fade">
                                      <p:cBhvr>
                                        <p:cTn id="37" dur="500"/>
                                        <p:tgtEl>
                                          <p:spTgt spid="2498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build="p"/>
      <p:bldP spid="24986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a:xfrm>
            <a:off x="304800" y="533400"/>
            <a:ext cx="8534400" cy="1143000"/>
          </a:xfrm>
        </p:spPr>
        <p:txBody>
          <a:bodyPr/>
          <a:lstStyle/>
          <a:p>
            <a:pPr algn="l" eaLnBrk="1" hangingPunct="1">
              <a:buClr>
                <a:srgbClr val="00B0F0"/>
              </a:buClr>
              <a:buFont typeface="Wingdings" pitchFamily="2" charset="2"/>
              <a:buChar char="§"/>
              <a:defRPr/>
            </a:pPr>
            <a:r>
              <a:rPr lang="en-US" sz="2800" b="0" dirty="0" smtClean="0">
                <a:latin typeface="Arial" pitchFamily="34" charset="0"/>
                <a:cs typeface="Arial" pitchFamily="34" charset="0"/>
              </a:rPr>
              <a:t>  Good – physical, tangible(touchable) product</a:t>
            </a:r>
            <a:br>
              <a:rPr lang="en-US" sz="2800" b="0" dirty="0" smtClean="0">
                <a:latin typeface="Arial" pitchFamily="34" charset="0"/>
                <a:cs typeface="Arial" pitchFamily="34" charset="0"/>
              </a:rPr>
            </a:br>
            <a:endParaRPr lang="en-US" sz="2800" b="0" dirty="0" smtClean="0">
              <a:latin typeface="Arial" pitchFamily="34" charset="0"/>
              <a:cs typeface="Arial" pitchFamily="34" charset="0"/>
            </a:endParaRPr>
          </a:p>
        </p:txBody>
      </p:sp>
      <p:pic>
        <p:nvPicPr>
          <p:cNvPr id="291856" name="Picture 16" descr="RX8"/>
          <p:cNvPicPr>
            <a:picLocks noGrp="1" noChangeAspect="1" noChangeArrowheads="1"/>
          </p:cNvPicPr>
          <p:nvPr>
            <p:ph sz="half" idx="2"/>
          </p:nvPr>
        </p:nvPicPr>
        <p:blipFill>
          <a:blip r:embed="rId6" cstate="print"/>
          <a:srcRect/>
          <a:stretch>
            <a:fillRect/>
          </a:stretch>
        </p:blipFill>
        <p:spPr>
          <a:xfrm>
            <a:off x="914400" y="2092325"/>
            <a:ext cx="3581400" cy="2403475"/>
          </a:xfrm>
        </p:spPr>
      </p:pic>
      <p:pic>
        <p:nvPicPr>
          <p:cNvPr id="291845" name="Picture 5" descr="pacman-tongue"/>
          <p:cNvPicPr>
            <a:picLocks noChangeAspect="1" noChangeArrowheads="1" noCrop="1"/>
          </p:cNvPicPr>
          <p:nvPr/>
        </p:nvPicPr>
        <p:blipFill>
          <a:blip r:embed="rId7" cstate="print"/>
          <a:srcRect/>
          <a:stretch>
            <a:fillRect/>
          </a:stretch>
        </p:blipFill>
        <p:spPr bwMode="auto">
          <a:xfrm>
            <a:off x="379413" y="4495800"/>
            <a:ext cx="4419600" cy="2065338"/>
          </a:xfrm>
          <a:prstGeom prst="rect">
            <a:avLst/>
          </a:prstGeom>
          <a:noFill/>
          <a:ln w="9525">
            <a:noFill/>
            <a:miter lim="800000"/>
            <a:headEnd/>
            <a:tailEnd/>
          </a:ln>
        </p:spPr>
      </p:pic>
      <p:pic>
        <p:nvPicPr>
          <p:cNvPr id="291846" name="Picture 6" descr="cd"/>
          <p:cNvPicPr>
            <a:picLocks noChangeAspect="1" noChangeArrowheads="1" noCrop="1"/>
          </p:cNvPicPr>
          <p:nvPr/>
        </p:nvPicPr>
        <p:blipFill>
          <a:blip r:embed="rId8" cstate="print"/>
          <a:srcRect/>
          <a:stretch>
            <a:fillRect/>
          </a:stretch>
        </p:blipFill>
        <p:spPr bwMode="auto">
          <a:xfrm>
            <a:off x="5562600" y="4391025"/>
            <a:ext cx="2363788" cy="2390775"/>
          </a:xfrm>
          <a:prstGeom prst="rect">
            <a:avLst/>
          </a:prstGeom>
          <a:noFill/>
          <a:ln w="9525">
            <a:noFill/>
            <a:miter lim="800000"/>
            <a:headEnd/>
            <a:tailEnd/>
          </a:ln>
        </p:spPr>
      </p:pic>
      <p:pic>
        <p:nvPicPr>
          <p:cNvPr id="291859" name="Picture 19" descr="Mobile_phone"/>
          <p:cNvPicPr>
            <a:picLocks noChangeAspect="1" noChangeArrowheads="1" noCrop="1"/>
          </p:cNvPicPr>
          <p:nvPr/>
        </p:nvPicPr>
        <p:blipFill>
          <a:blip r:embed="rId9" cstate="print"/>
          <a:srcRect/>
          <a:stretch>
            <a:fillRect/>
          </a:stretch>
        </p:blipFill>
        <p:spPr bwMode="auto">
          <a:xfrm>
            <a:off x="6400800" y="1752600"/>
            <a:ext cx="869950" cy="2438400"/>
          </a:xfrm>
          <a:prstGeom prst="rect">
            <a:avLst/>
          </a:prstGeom>
          <a:noFill/>
          <a:ln w="9525">
            <a:noFill/>
            <a:miter lim="800000"/>
            <a:headEnd/>
            <a:tailEnd/>
          </a:ln>
        </p:spPr>
      </p:pic>
      <p:sp>
        <p:nvSpPr>
          <p:cNvPr id="8" name="Rectangle 2"/>
          <p:cNvSpPr txBox="1">
            <a:spLocks noRot="1"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eaLnBrk="0" fontAlgn="base" hangingPunct="0">
              <a:spcBef>
                <a:spcPct val="0"/>
              </a:spcBef>
              <a:spcAft>
                <a:spcPct val="0"/>
              </a:spcAft>
              <a:defRPr/>
            </a:pPr>
            <a:r>
              <a:rPr lang="en-US" sz="4400" b="1" kern="0" dirty="0">
                <a:solidFill>
                  <a:srgbClr val="E5E5FF"/>
                </a:solidFill>
                <a:effectLst>
                  <a:outerShdw blurRad="38100" dist="38100" dir="2700000" algn="tl">
                    <a:srgbClr val="000000"/>
                  </a:outerShdw>
                </a:effectLst>
                <a:latin typeface="Arial" pitchFamily="34" charset="0"/>
                <a:ea typeface="+mj-ea"/>
                <a:cs typeface="Arial" pitchFamily="34" charset="0"/>
              </a:rPr>
              <a:t>Goods</a:t>
            </a:r>
          </a:p>
        </p:txBody>
      </p:sp>
      <p:sp>
        <p:nvSpPr>
          <p:cNvPr id="9" name="Rectangle 2"/>
          <p:cNvSpPr txBox="1">
            <a:spLocks noRot="1" noChangeArrowheads="1"/>
          </p:cNvSpPr>
          <p:nvPr/>
        </p:nvSpPr>
        <p:spPr bwMode="auto">
          <a:xfrm>
            <a:off x="609600" y="1143000"/>
            <a:ext cx="8534400" cy="1143000"/>
          </a:xfrm>
          <a:prstGeom prst="rect">
            <a:avLst/>
          </a:prstGeom>
          <a:noFill/>
          <a:ln w="9525">
            <a:noFill/>
            <a:miter lim="800000"/>
            <a:headEnd/>
            <a:tailEnd/>
          </a:ln>
          <a:effectLst/>
        </p:spPr>
        <p:txBody>
          <a:bodyPr anchor="ctr"/>
          <a:lstStyle/>
          <a:p>
            <a:pPr fontAlgn="base">
              <a:spcBef>
                <a:spcPct val="0"/>
              </a:spcBef>
              <a:spcAft>
                <a:spcPct val="0"/>
              </a:spcAft>
              <a:buClr>
                <a:srgbClr val="00B0F0"/>
              </a:buClr>
              <a:buFont typeface="Wingdings" pitchFamily="2" charset="2"/>
              <a:buChar char="§"/>
              <a:defRPr/>
            </a:pPr>
            <a:r>
              <a:rPr lang="en-US" sz="2400" kern="0" dirty="0">
                <a:solidFill>
                  <a:srgbClr val="00FF00"/>
                </a:solidFill>
                <a:effectLst>
                  <a:outerShdw blurRad="38100" dist="38100" dir="2700000" algn="tl">
                    <a:srgbClr val="000000"/>
                  </a:outerShdw>
                </a:effectLst>
                <a:latin typeface="Arial" pitchFamily="34" charset="0"/>
                <a:ea typeface="+mj-ea"/>
                <a:cs typeface="Arial" pitchFamily="34" charset="0"/>
              </a:rPr>
              <a:t>  i.e. – Automobiles, Video Games, Cell Phones, CD’s, Tickle Me Elmo, etc… </a:t>
            </a:r>
          </a:p>
        </p:txBody>
      </p:sp>
    </p:spTree>
    <p:extLst>
      <p:ext uri="{BB962C8B-B14F-4D97-AF65-F5344CB8AC3E}">
        <p14:creationId xmlns:p14="http://schemas.microsoft.com/office/powerpoint/2010/main" val="37387717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fade">
                                      <p:cBhvr>
                                        <p:cTn id="7" dur="500"/>
                                        <p:tgtEl>
                                          <p:spTgt spid="291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856"/>
                                        </p:tgtEl>
                                        <p:attrNameLst>
                                          <p:attrName>style.visibility</p:attrName>
                                        </p:attrNameLst>
                                      </p:cBhvr>
                                      <p:to>
                                        <p:strVal val="visible"/>
                                      </p:to>
                                    </p:set>
                                    <p:animEffect transition="in" filter="fade">
                                      <p:cBhvr>
                                        <p:cTn id="17" dur="500"/>
                                        <p:tgtEl>
                                          <p:spTgt spid="291856"/>
                                        </p:tgtEl>
                                      </p:cBhvr>
                                    </p:animEffect>
                                  </p:childTnLst>
                                  <p:subTnLst>
                                    <p:audio>
                                      <p:cMediaNode>
                                        <p:cTn display="0" masterRel="sameClick">
                                          <p:stCondLst>
                                            <p:cond evt="begin" delay="0">
                                              <p:tn val="15"/>
                                            </p:cond>
                                          </p:stCondLst>
                                          <p:endCondLst>
                                            <p:cond evt="onStopAudio" delay="0">
                                              <p:tgtEl>
                                                <p:sldTgt/>
                                              </p:tgtEl>
                                            </p:cond>
                                          </p:endCondLst>
                                        </p:cTn>
                                        <p:tgtEl>
                                          <p:sndTgt r:embed="rId2" name="carstart.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859"/>
                                        </p:tgtEl>
                                        <p:attrNameLst>
                                          <p:attrName>style.visibility</p:attrName>
                                        </p:attrNameLst>
                                      </p:cBhvr>
                                      <p:to>
                                        <p:strVal val="visible"/>
                                      </p:to>
                                    </p:set>
                                    <p:animEffect transition="in" filter="fade">
                                      <p:cBhvr>
                                        <p:cTn id="22" dur="500"/>
                                        <p:tgtEl>
                                          <p:spTgt spid="291859"/>
                                        </p:tgtEl>
                                      </p:cBhvr>
                                    </p:animEffect>
                                  </p:childTnLst>
                                  <p:subTnLst>
                                    <p:audio>
                                      <p:cMediaNode>
                                        <p:cTn display="0" masterRel="sameClick">
                                          <p:stCondLst>
                                            <p:cond evt="begin" delay="0">
                                              <p:tn val="20"/>
                                            </p:cond>
                                          </p:stCondLst>
                                          <p:endCondLst>
                                            <p:cond evt="onStopAudio" delay="0">
                                              <p:tgtEl>
                                                <p:sldTgt/>
                                              </p:tgtEl>
                                            </p:cond>
                                          </p:endCondLst>
                                        </p:cTn>
                                        <p:tgtEl>
                                          <p:sndTgt r:embed="rId3" name="OLD PHONE.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845"/>
                                        </p:tgtEl>
                                        <p:attrNameLst>
                                          <p:attrName>style.visibility</p:attrName>
                                        </p:attrNameLst>
                                      </p:cBhvr>
                                      <p:to>
                                        <p:strVal val="visible"/>
                                      </p:to>
                                    </p:set>
                                    <p:animEffect transition="in" filter="fade">
                                      <p:cBhvr>
                                        <p:cTn id="27" dur="500"/>
                                        <p:tgtEl>
                                          <p:spTgt spid="291845"/>
                                        </p:tgtEl>
                                      </p:cBhvr>
                                    </p:animEffect>
                                  </p:childTnLst>
                                  <p:subTnLst>
                                    <p:audio>
                                      <p:cMediaNode>
                                        <p:cTn display="0" masterRel="sameClick">
                                          <p:stCondLst>
                                            <p:cond evt="begin" delay="0">
                                              <p:tn val="25"/>
                                            </p:cond>
                                          </p:stCondLst>
                                          <p:endCondLst>
                                            <p:cond evt="onStopAudio" delay="0">
                                              <p:tgtEl>
                                                <p:sldTgt/>
                                              </p:tgtEl>
                                            </p:cond>
                                          </p:endCondLst>
                                        </p:cTn>
                                        <p:tgtEl>
                                          <p:sndTgt r:embed="rId4" name="pacman2.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1846"/>
                                        </p:tgtEl>
                                        <p:attrNameLst>
                                          <p:attrName>style.visibility</p:attrName>
                                        </p:attrNameLst>
                                      </p:cBhvr>
                                      <p:to>
                                        <p:strVal val="visible"/>
                                      </p:to>
                                    </p:set>
                                    <p:animEffect transition="in" filter="fade">
                                      <p:cBhvr>
                                        <p:cTn id="32" dur="500"/>
                                        <p:tgtEl>
                                          <p:spTgt spid="291846"/>
                                        </p:tgtEl>
                                      </p:cBhvr>
                                    </p:animEffect>
                                  </p:childTnLst>
                                  <p:subTnLst>
                                    <p:audio>
                                      <p:cMediaNode>
                                        <p:cTn display="0" masterRel="sameClick">
                                          <p:stCondLst>
                                            <p:cond evt="begin" delay="0">
                                              <p:tn val="30"/>
                                            </p:cond>
                                          </p:stCondLst>
                                          <p:endCondLst>
                                            <p:cond evt="onStopAudio" delay="0">
                                              <p:tgtEl>
                                                <p:sldTgt/>
                                              </p:tgtEl>
                                            </p:cond>
                                          </p:endCondLst>
                                        </p:cTn>
                                        <p:tgtEl>
                                          <p:sndTgt r:embed="rId5" name="nsymu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autoUpdateAnimBg="0"/>
      <p:bldP spid="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a:xfrm>
            <a:off x="304800" y="685800"/>
            <a:ext cx="8458200" cy="1066800"/>
          </a:xfrm>
        </p:spPr>
        <p:txBody>
          <a:bodyPr/>
          <a:lstStyle/>
          <a:p>
            <a:pPr algn="l" eaLnBrk="1" hangingPunct="1">
              <a:buClr>
                <a:schemeClr val="tx2"/>
              </a:buClr>
              <a:buFont typeface="Wingdings" pitchFamily="2" charset="2"/>
              <a:buChar char="§"/>
              <a:defRPr/>
            </a:pPr>
            <a:r>
              <a:rPr lang="en-US" sz="3200" b="0" dirty="0" smtClean="0">
                <a:latin typeface="Arial" pitchFamily="34" charset="0"/>
                <a:cs typeface="Arial" pitchFamily="34" charset="0"/>
              </a:rPr>
              <a:t>  Service – a non-tangible action or activity that is performed for someone else</a:t>
            </a:r>
          </a:p>
        </p:txBody>
      </p:sp>
      <p:pic>
        <p:nvPicPr>
          <p:cNvPr id="292868" name="Picture 4" descr="austin"/>
          <p:cNvPicPr>
            <a:picLocks noChangeAspect="1" noChangeArrowheads="1" noCrop="1"/>
          </p:cNvPicPr>
          <p:nvPr/>
        </p:nvPicPr>
        <p:blipFill>
          <a:blip r:embed="rId4" cstate="print"/>
          <a:srcRect/>
          <a:stretch>
            <a:fillRect/>
          </a:stretch>
        </p:blipFill>
        <p:spPr bwMode="auto">
          <a:xfrm>
            <a:off x="6705600" y="2895600"/>
            <a:ext cx="2074863" cy="3276600"/>
          </a:xfrm>
          <a:prstGeom prst="rect">
            <a:avLst/>
          </a:prstGeom>
          <a:noFill/>
          <a:ln w="9525">
            <a:noFill/>
            <a:miter lim="800000"/>
            <a:headEnd/>
            <a:tailEnd/>
          </a:ln>
        </p:spPr>
      </p:pic>
      <p:pic>
        <p:nvPicPr>
          <p:cNvPr id="292872" name="Picture 8" descr="praying_to_PC"/>
          <p:cNvPicPr>
            <a:picLocks noChangeAspect="1" noChangeArrowheads="1" noCrop="1"/>
          </p:cNvPicPr>
          <p:nvPr/>
        </p:nvPicPr>
        <p:blipFill>
          <a:blip r:embed="rId5" cstate="print"/>
          <a:srcRect/>
          <a:stretch>
            <a:fillRect/>
          </a:stretch>
        </p:blipFill>
        <p:spPr bwMode="auto">
          <a:xfrm>
            <a:off x="0" y="3200400"/>
            <a:ext cx="2514600" cy="2687638"/>
          </a:xfrm>
          <a:prstGeom prst="rect">
            <a:avLst/>
          </a:prstGeom>
          <a:noFill/>
          <a:ln w="9525">
            <a:noFill/>
            <a:miter lim="800000"/>
            <a:headEnd/>
            <a:tailEnd/>
          </a:ln>
        </p:spPr>
      </p:pic>
      <p:sp>
        <p:nvSpPr>
          <p:cNvPr id="6" name="Rectangle 2"/>
          <p:cNvSpPr txBox="1">
            <a:spLocks noRot="1"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eaLnBrk="0" fontAlgn="base" hangingPunct="0">
              <a:spcBef>
                <a:spcPct val="0"/>
              </a:spcBef>
              <a:spcAft>
                <a:spcPct val="0"/>
              </a:spcAft>
              <a:defRPr/>
            </a:pPr>
            <a:r>
              <a:rPr lang="en-US" sz="4400" b="1" kern="0" dirty="0">
                <a:solidFill>
                  <a:srgbClr val="E5E5FF"/>
                </a:solidFill>
                <a:effectLst>
                  <a:outerShdw blurRad="38100" dist="38100" dir="2700000" algn="tl">
                    <a:srgbClr val="000000"/>
                  </a:outerShdw>
                </a:effectLst>
                <a:latin typeface="Arial" pitchFamily="34" charset="0"/>
                <a:ea typeface="+mj-ea"/>
                <a:cs typeface="Arial" pitchFamily="34" charset="0"/>
              </a:rPr>
              <a:t>Services</a:t>
            </a:r>
          </a:p>
        </p:txBody>
      </p:sp>
      <p:sp>
        <p:nvSpPr>
          <p:cNvPr id="8" name="Rectangle 2"/>
          <p:cNvSpPr txBox="1">
            <a:spLocks noRot="1" noChangeArrowheads="1"/>
          </p:cNvSpPr>
          <p:nvPr/>
        </p:nvSpPr>
        <p:spPr bwMode="auto">
          <a:xfrm>
            <a:off x="533400" y="1676400"/>
            <a:ext cx="8458200" cy="1066800"/>
          </a:xfrm>
          <a:prstGeom prst="rect">
            <a:avLst/>
          </a:prstGeom>
          <a:noFill/>
          <a:ln w="9525">
            <a:noFill/>
            <a:miter lim="800000"/>
            <a:headEnd/>
            <a:tailEnd/>
          </a:ln>
          <a:effectLst/>
        </p:spPr>
        <p:txBody>
          <a:bodyPr anchor="ctr"/>
          <a:lstStyle/>
          <a:p>
            <a:pPr fontAlgn="base">
              <a:spcBef>
                <a:spcPct val="0"/>
              </a:spcBef>
              <a:spcAft>
                <a:spcPct val="0"/>
              </a:spcAft>
              <a:buClr>
                <a:srgbClr val="E5E5FF"/>
              </a:buClr>
              <a:buFont typeface="Wingdings" pitchFamily="2" charset="2"/>
              <a:buChar char="§"/>
              <a:defRPr/>
            </a:pPr>
            <a:r>
              <a:rPr lang="en-US" sz="2400" kern="0" dirty="0">
                <a:solidFill>
                  <a:srgbClr val="00FF00"/>
                </a:solidFill>
                <a:effectLst>
                  <a:outerShdw blurRad="38100" dist="38100" dir="2700000" algn="tl">
                    <a:srgbClr val="000000"/>
                  </a:outerShdw>
                </a:effectLst>
                <a:latin typeface="Arial" pitchFamily="34" charset="0"/>
                <a:ea typeface="+mj-ea"/>
                <a:cs typeface="Arial" pitchFamily="34" charset="0"/>
              </a:rPr>
              <a:t> </a:t>
            </a:r>
            <a:r>
              <a:rPr lang="en-US" sz="2400" kern="0" dirty="0" err="1">
                <a:solidFill>
                  <a:srgbClr val="00FF00"/>
                </a:solidFill>
                <a:effectLst>
                  <a:outerShdw blurRad="38100" dist="38100" dir="2700000" algn="tl">
                    <a:srgbClr val="000000"/>
                  </a:outerShdw>
                </a:effectLst>
                <a:latin typeface="Arial" pitchFamily="34" charset="0"/>
                <a:ea typeface="+mj-ea"/>
                <a:cs typeface="Arial" pitchFamily="34" charset="0"/>
              </a:rPr>
              <a:t>i.e</a:t>
            </a:r>
            <a:r>
              <a:rPr lang="en-US" sz="2400" kern="0" dirty="0">
                <a:solidFill>
                  <a:srgbClr val="00FF00"/>
                </a:solidFill>
                <a:effectLst>
                  <a:outerShdw blurRad="38100" dist="38100" dir="2700000" algn="tl">
                    <a:srgbClr val="000000"/>
                  </a:outerShdw>
                </a:effectLst>
                <a:latin typeface="Arial" pitchFamily="34" charset="0"/>
                <a:ea typeface="+mj-ea"/>
                <a:cs typeface="Arial" pitchFamily="34" charset="0"/>
              </a:rPr>
              <a:t> – Financial Advisor, Stock Broker, Movies, Dentist, Teachers, etc..</a:t>
            </a:r>
          </a:p>
        </p:txBody>
      </p:sp>
      <p:pic>
        <p:nvPicPr>
          <p:cNvPr id="10248" name="Picture 8" descr="http://www.westmidlands.nhs.uk/cms/Portals/0/Workforce%20Deanery/International%20Doctors/smiling-doctors.jpg"/>
          <p:cNvPicPr>
            <a:picLocks noChangeAspect="1" noChangeArrowheads="1"/>
          </p:cNvPicPr>
          <p:nvPr/>
        </p:nvPicPr>
        <p:blipFill>
          <a:blip r:embed="rId6" cstate="print"/>
          <a:srcRect/>
          <a:stretch>
            <a:fillRect/>
          </a:stretch>
        </p:blipFill>
        <p:spPr bwMode="auto">
          <a:xfrm>
            <a:off x="2567889" y="3200400"/>
            <a:ext cx="3680511" cy="2486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84837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2866"/>
                                        </p:tgtEl>
                                        <p:attrNameLst>
                                          <p:attrName>style.visibility</p:attrName>
                                        </p:attrNameLst>
                                      </p:cBhvr>
                                      <p:to>
                                        <p:strVal val="visible"/>
                                      </p:to>
                                    </p:set>
                                    <p:animEffect transition="in" filter="fade">
                                      <p:cBhvr>
                                        <p:cTn id="7" dur="500"/>
                                        <p:tgtEl>
                                          <p:spTgt spid="292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2872"/>
                                        </p:tgtEl>
                                        <p:attrNameLst>
                                          <p:attrName>style.visibility</p:attrName>
                                        </p:attrNameLst>
                                      </p:cBhvr>
                                      <p:to>
                                        <p:strVal val="visible"/>
                                      </p:to>
                                    </p:set>
                                    <p:animEffect transition="in" filter="fade">
                                      <p:cBhvr>
                                        <p:cTn id="17" dur="500"/>
                                        <p:tgtEl>
                                          <p:spTgt spid="292872"/>
                                        </p:tgtEl>
                                      </p:cBhvr>
                                    </p:animEffect>
                                  </p:childTnLst>
                                  <p:subTnLst>
                                    <p:audio>
                                      <p:cMediaNode>
                                        <p:cTn display="0" masterRel="sameClick">
                                          <p:stCondLst>
                                            <p:cond evt="begin" delay="0">
                                              <p:tn val="15"/>
                                            </p:cond>
                                          </p:stCondLst>
                                          <p:endCondLst>
                                            <p:cond evt="onStopAudio" delay="0">
                                              <p:tgtEl>
                                                <p:sldTgt/>
                                              </p:tgtEl>
                                            </p:cond>
                                          </p:endCondLst>
                                        </p:cTn>
                                        <p:tgtEl>
                                          <p:sndTgt r:embed="rId2" name="money2.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2868"/>
                                        </p:tgtEl>
                                        <p:attrNameLst>
                                          <p:attrName>style.visibility</p:attrName>
                                        </p:attrNameLst>
                                      </p:cBhvr>
                                      <p:to>
                                        <p:strVal val="visible"/>
                                      </p:to>
                                    </p:set>
                                    <p:animEffect transition="in" filter="fade">
                                      <p:cBhvr>
                                        <p:cTn id="22" dur="500"/>
                                        <p:tgtEl>
                                          <p:spTgt spid="292868"/>
                                        </p:tgtEl>
                                      </p:cBhvr>
                                    </p:animEffect>
                                  </p:childTnLst>
                                  <p:subTnLst>
                                    <p:audio>
                                      <p:cMediaNode>
                                        <p:cTn display="0" masterRel="sameClick">
                                          <p:stCondLst>
                                            <p:cond evt="begin" delay="0">
                                              <p:tn val="20"/>
                                            </p:cond>
                                          </p:stCondLst>
                                          <p:endCondLst>
                                            <p:cond evt="onStopAudio" delay="0">
                                              <p:tgtEl>
                                                <p:sldTgt/>
                                              </p:tgtEl>
                                            </p:cond>
                                          </p:endCondLst>
                                        </p:cTn>
                                        <p:tgtEl>
                                          <p:sndTgt r:embed="rId3" name="yeahbaby.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292866"/>
                                        </p:tgtEl>
                                        <p:attrNameLst>
                                          <p:attrName>style.visibility</p:attrName>
                                        </p:attrNameLst>
                                      </p:cBhvr>
                                      <p:to>
                                        <p:strVal val="visible"/>
                                      </p:to>
                                    </p:set>
                                    <p:animEffect transition="in" filter="fade">
                                      <p:cBhvr>
                                        <p:cTn id="27" dur="500"/>
                                        <p:tgtEl>
                                          <p:spTgt spid="292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autoUpdateAnimBg="0"/>
      <p:bldP spid="292866" grpId="1"/>
      <p:bldP spid="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4/5Commercials for following Chart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9684762"/>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902" name="Group 110"/>
          <p:cNvGraphicFramePr>
            <a:graphicFrameLocks noGrp="1"/>
          </p:cNvGraphicFramePr>
          <p:nvPr>
            <p:extLst>
              <p:ext uri="{D42A27DB-BD31-4B8C-83A1-F6EECF244321}">
                <p14:modId xmlns:p14="http://schemas.microsoft.com/office/powerpoint/2010/main" val="2559276907"/>
              </p:ext>
            </p:extLst>
          </p:nvPr>
        </p:nvGraphicFramePr>
        <p:xfrm>
          <a:off x="381000" y="1066800"/>
          <a:ext cx="8458200" cy="4815205"/>
        </p:xfrm>
        <a:graphic>
          <a:graphicData uri="http://schemas.openxmlformats.org/drawingml/2006/table">
            <a:tbl>
              <a:tblPr/>
              <a:tblGrid>
                <a:gridCol w="2020986"/>
                <a:gridCol w="2245540"/>
                <a:gridCol w="2095837"/>
                <a:gridCol w="2095837"/>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Item advertised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Good/Service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Want/Need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Market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3870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6403" name="Text Box 16"/>
          <p:cNvSpPr txBox="1">
            <a:spLocks noChangeArrowheads="1"/>
          </p:cNvSpPr>
          <p:nvPr/>
        </p:nvSpPr>
        <p:spPr bwMode="auto">
          <a:xfrm>
            <a:off x="-228600" y="153988"/>
            <a:ext cx="9372600" cy="1446212"/>
          </a:xfrm>
          <a:prstGeom prst="rect">
            <a:avLst/>
          </a:prstGeom>
          <a:noFill/>
          <a:ln w="9525">
            <a:noFill/>
            <a:miter lim="800000"/>
            <a:headEnd/>
            <a:tailEnd/>
          </a:ln>
        </p:spPr>
        <p:txBody>
          <a:bodyPr>
            <a:spAutoFit/>
          </a:bodyPr>
          <a:lstStyle/>
          <a:p>
            <a:pPr algn="ctr" fontAlgn="base">
              <a:spcBef>
                <a:spcPct val="50000"/>
              </a:spcBef>
              <a:spcAft>
                <a:spcPct val="0"/>
              </a:spcAft>
            </a:pPr>
            <a:r>
              <a:rPr lang="en-US" sz="4400" dirty="0">
                <a:solidFill>
                  <a:srgbClr val="FFFFFF"/>
                </a:solidFill>
                <a:latin typeface="Calibri" pitchFamily="34" charset="0"/>
                <a:cs typeface="Arial" charset="0"/>
              </a:rPr>
              <a:t>Goods and Services Chart </a:t>
            </a:r>
            <a:br>
              <a:rPr lang="en-US" sz="4400" dirty="0">
                <a:solidFill>
                  <a:srgbClr val="FFFFFF"/>
                </a:solidFill>
                <a:latin typeface="Calibri" pitchFamily="34" charset="0"/>
                <a:cs typeface="Arial" charset="0"/>
              </a:rPr>
            </a:br>
            <a:endParaRPr lang="en-US" sz="4400" dirty="0">
              <a:solidFill>
                <a:srgbClr val="FFFFFF"/>
              </a:solidFill>
              <a:latin typeface="Calibri" pitchFamily="34" charset="0"/>
              <a:cs typeface="Arial" charset="0"/>
            </a:endParaRPr>
          </a:p>
        </p:txBody>
      </p:sp>
    </p:spTree>
    <p:extLst>
      <p:ext uri="{BB962C8B-B14F-4D97-AF65-F5344CB8AC3E}">
        <p14:creationId xmlns:p14="http://schemas.microsoft.com/office/powerpoint/2010/main" val="35149046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6"/>
          <p:cNvSpPr txBox="1">
            <a:spLocks noChangeArrowheads="1"/>
          </p:cNvSpPr>
          <p:nvPr/>
        </p:nvSpPr>
        <p:spPr bwMode="auto">
          <a:xfrm>
            <a:off x="-76200" y="-76200"/>
            <a:ext cx="9372600" cy="584200"/>
          </a:xfrm>
          <a:prstGeom prst="rect">
            <a:avLst/>
          </a:prstGeom>
          <a:noFill/>
          <a:ln w="9525">
            <a:noFill/>
            <a:miter lim="800000"/>
            <a:headEnd/>
            <a:tailEnd/>
          </a:ln>
        </p:spPr>
        <p:txBody>
          <a:bodyPr>
            <a:spAutoFit/>
          </a:bodyPr>
          <a:lstStyle/>
          <a:p>
            <a:pPr algn="ctr" fontAlgn="base">
              <a:spcBef>
                <a:spcPct val="50000"/>
              </a:spcBef>
              <a:spcAft>
                <a:spcPct val="0"/>
              </a:spcAft>
            </a:pPr>
            <a:r>
              <a:rPr lang="en-US" sz="3200">
                <a:solidFill>
                  <a:srgbClr val="FFFFFF"/>
                </a:solidFill>
                <a:latin typeface="Arial" charset="0"/>
                <a:cs typeface="Arial" charset="0"/>
              </a:rPr>
              <a:t>Daily Assignment Chapter 1 Section 1</a:t>
            </a:r>
          </a:p>
        </p:txBody>
      </p:sp>
      <p:sp>
        <p:nvSpPr>
          <p:cNvPr id="86017" name="Rectangle 1"/>
          <p:cNvSpPr>
            <a:spLocks noChangeArrowheads="1"/>
          </p:cNvSpPr>
          <p:nvPr/>
        </p:nvSpPr>
        <p:spPr bwMode="auto">
          <a:xfrm>
            <a:off x="0" y="533400"/>
            <a:ext cx="4953000" cy="7010400"/>
          </a:xfrm>
          <a:prstGeom prst="rect">
            <a:avLst/>
          </a:prstGeom>
          <a:noFill/>
          <a:ln w="9525">
            <a:noFill/>
            <a:miter lim="800000"/>
            <a:headEnd/>
            <a:tailEnd/>
          </a:ln>
        </p:spPr>
        <p:txBody>
          <a:bodyPr anchor="ctr">
            <a:spAutoFit/>
          </a:bodyPr>
          <a:lstStyle/>
          <a:p>
            <a:pPr marL="228600" indent="-228600" eaLnBrk="0" fontAlgn="base" hangingPunct="0">
              <a:spcBef>
                <a:spcPct val="0"/>
              </a:spcBef>
              <a:spcAft>
                <a:spcPct val="0"/>
              </a:spcAft>
              <a:buFontTx/>
              <a:buAutoNum type="arabicPeriod"/>
              <a:defRPr/>
            </a:pPr>
            <a:r>
              <a:rPr lang="en-US" sz="1550" dirty="0">
                <a:solidFill>
                  <a:srgbClr val="FFFFFF"/>
                </a:solidFill>
                <a:latin typeface="Arial" charset="0"/>
                <a:ea typeface="Times New Roman" pitchFamily="18" charset="0"/>
                <a:cs typeface="Arial" charset="0"/>
              </a:rPr>
              <a:t>Why does scarcity apply to everyone?</a:t>
            </a:r>
            <a:endParaRPr lang="en-US" sz="1550" dirty="0">
              <a:solidFill>
                <a:srgbClr val="FFFFFF"/>
              </a:solidFill>
              <a:latin typeface="Arial" charset="0"/>
              <a:ea typeface="Times New Roman" pitchFamily="18" charset="0"/>
              <a:cs typeface="Arial" charset="0"/>
            </a:endParaRPr>
          </a:p>
          <a:p>
            <a:pPr marL="228600" indent="-228600" eaLnBrk="0" fontAlgn="base" hangingPunct="0">
              <a:spcBef>
                <a:spcPct val="0"/>
              </a:spcBef>
              <a:spcAft>
                <a:spcPct val="0"/>
              </a:spcAft>
              <a:buFontTx/>
              <a:buAutoNum type="arabicPeriod"/>
              <a:defRPr/>
            </a:pPr>
            <a:r>
              <a:rPr lang="en-US" sz="1550" dirty="0">
                <a:solidFill>
                  <a:srgbClr val="FFFFFF"/>
                </a:solidFill>
                <a:latin typeface="Arial" charset="0"/>
                <a:ea typeface="Times New Roman" pitchFamily="18" charset="0"/>
                <a:cs typeface="Arial" charset="0"/>
              </a:rPr>
              <a:t>List a good and a service that you have purchased in the past month.</a:t>
            </a:r>
          </a:p>
          <a:p>
            <a:pPr marL="228600" indent="-228600" eaLnBrk="0" fontAlgn="base" hangingPunct="0">
              <a:spcBef>
                <a:spcPct val="0"/>
              </a:spcBef>
              <a:spcAft>
                <a:spcPct val="0"/>
              </a:spcAft>
              <a:buFontTx/>
              <a:buAutoNum type="arabicPeriod"/>
              <a:defRPr/>
            </a:pPr>
            <a:r>
              <a:rPr lang="en-US" sz="1550" dirty="0">
                <a:solidFill>
                  <a:srgbClr val="FFFFFF"/>
                </a:solidFill>
                <a:latin typeface="Arial" charset="0"/>
                <a:ea typeface="Times New Roman" pitchFamily="18" charset="0"/>
                <a:cs typeface="Arial" charset="0"/>
              </a:rPr>
              <a:t>What are some things that you have that might be considered wants by other societies?  Explain why.</a:t>
            </a:r>
          </a:p>
          <a:p>
            <a:pPr marL="228600" indent="-228600" eaLnBrk="0" fontAlgn="base" hangingPunct="0">
              <a:spcBef>
                <a:spcPct val="0"/>
              </a:spcBef>
              <a:spcAft>
                <a:spcPct val="0"/>
              </a:spcAft>
              <a:buFontTx/>
              <a:buAutoNum type="arabicPeriod"/>
              <a:defRPr/>
            </a:pPr>
            <a:r>
              <a:rPr lang="en-US" sz="1550" dirty="0">
                <a:solidFill>
                  <a:srgbClr val="FFFFFF"/>
                </a:solidFill>
                <a:latin typeface="Arial" charset="0"/>
                <a:ea typeface="Times New Roman" pitchFamily="18" charset="0"/>
                <a:cs typeface="Arial" charset="0"/>
              </a:rPr>
              <a:t>Last year, you were trying to make a decision on what kind of car you wanted your parents to buy you for your birthday.  You had two choices: 1) 1984, Honda Accord for $2,000, or 2) 2010 fully stocked Infiniti G37 for $52,000. Which one of these would be considered a want, and which one a need and why?</a:t>
            </a:r>
          </a:p>
          <a:p>
            <a:pPr marL="228600" indent="-228600" eaLnBrk="0" fontAlgn="base" hangingPunct="0">
              <a:spcBef>
                <a:spcPct val="0"/>
              </a:spcBef>
              <a:spcAft>
                <a:spcPct val="0"/>
              </a:spcAft>
              <a:buFontTx/>
              <a:buAutoNum type="arabicPeriod"/>
              <a:defRPr/>
            </a:pPr>
            <a:r>
              <a:rPr lang="en-US" sz="1550" dirty="0">
                <a:solidFill>
                  <a:srgbClr val="FFFFFF"/>
                </a:solidFill>
                <a:latin typeface="Arial" charset="0"/>
                <a:ea typeface="Times New Roman" pitchFamily="18" charset="0"/>
                <a:cs typeface="Arial" charset="0"/>
              </a:rPr>
              <a:t>“Hank” works two jobs, one in the morning and one at night.  At his morning job he sells furniture at a furniture store.  At his night job he works as a computer technician.  Which one of his jobs creates a good and which provides a service?  </a:t>
            </a:r>
          </a:p>
          <a:p>
            <a:pPr marL="228600" indent="-228600" eaLnBrk="0" fontAlgn="base" hangingPunct="0">
              <a:spcBef>
                <a:spcPct val="0"/>
              </a:spcBef>
              <a:spcAft>
                <a:spcPct val="0"/>
              </a:spcAft>
              <a:buFontTx/>
              <a:buAutoNum type="arabicPeriod"/>
              <a:defRPr/>
            </a:pPr>
            <a:r>
              <a:rPr lang="en-US" sz="1550" dirty="0">
                <a:solidFill>
                  <a:srgbClr val="FFFFFF"/>
                </a:solidFill>
                <a:latin typeface="Arial" charset="0"/>
                <a:ea typeface="Times New Roman" pitchFamily="18" charset="0"/>
                <a:cs typeface="Arial" charset="0"/>
              </a:rPr>
              <a:t>Microsoft offers all of their employees the opportunity to attend the local university for a higher education, free of charge.  What would be the motivation for investing in human capital?  </a:t>
            </a:r>
          </a:p>
          <a:p>
            <a:pPr marL="228600" indent="-228600" eaLnBrk="0" fontAlgn="base" hangingPunct="0">
              <a:spcBef>
                <a:spcPct val="0"/>
              </a:spcBef>
              <a:spcAft>
                <a:spcPct val="0"/>
              </a:spcAft>
              <a:buFontTx/>
              <a:buAutoNum type="arabicPeriod"/>
              <a:defRPr/>
            </a:pPr>
            <a:r>
              <a:rPr lang="en-US" sz="1550" dirty="0">
                <a:solidFill>
                  <a:srgbClr val="FFFFFF"/>
                </a:solidFill>
                <a:latin typeface="Arial" charset="0"/>
                <a:ea typeface="Times New Roman" pitchFamily="18" charset="0"/>
                <a:cs typeface="Arial" charset="0"/>
              </a:rPr>
              <a:t>Which factor of production is represented by each of the following? (a) an office building, (b) an assembly line worker, (c) a tree used to make paper, (d) unused soil, (e) Oprah Winfrey</a:t>
            </a:r>
          </a:p>
          <a:p>
            <a:pPr marL="228600" indent="-228600" eaLnBrk="0" fontAlgn="base" hangingPunct="0">
              <a:spcBef>
                <a:spcPct val="0"/>
              </a:spcBef>
              <a:spcAft>
                <a:spcPct val="0"/>
              </a:spcAft>
              <a:buFontTx/>
              <a:buAutoNum type="arabicPeriod"/>
              <a:defRPr/>
            </a:pPr>
            <a:endParaRPr lang="en-US" sz="1550" dirty="0">
              <a:solidFill>
                <a:srgbClr val="FFFFFF"/>
              </a:solidFill>
              <a:latin typeface="Arial" charset="0"/>
              <a:ea typeface="Times New Roman" pitchFamily="18" charset="0"/>
              <a:cs typeface="Arial" charset="0"/>
            </a:endParaRPr>
          </a:p>
          <a:p>
            <a:pPr marL="228600" indent="-228600" eaLnBrk="0" fontAlgn="base" hangingPunct="0">
              <a:spcBef>
                <a:spcPct val="0"/>
              </a:spcBef>
              <a:spcAft>
                <a:spcPct val="0"/>
              </a:spcAft>
              <a:buFontTx/>
              <a:buAutoNum type="arabicPeriod"/>
              <a:defRPr/>
            </a:pPr>
            <a:endParaRPr lang="en-US" sz="1550" dirty="0">
              <a:solidFill>
                <a:srgbClr val="FFFFFF"/>
              </a:solidFill>
              <a:latin typeface="Arial" charset="0"/>
              <a:ea typeface="Times New Roman" pitchFamily="18" charset="0"/>
              <a:cs typeface="Arial" charset="0"/>
            </a:endParaRPr>
          </a:p>
          <a:p>
            <a:pPr marL="228600" indent="-228600" eaLnBrk="0" fontAlgn="base" hangingPunct="0">
              <a:spcBef>
                <a:spcPct val="0"/>
              </a:spcBef>
              <a:spcAft>
                <a:spcPct val="0"/>
              </a:spcAft>
              <a:buFontTx/>
              <a:buAutoNum type="arabicPeriod"/>
              <a:defRPr/>
            </a:pPr>
            <a:endParaRPr lang="en-US" sz="1550" dirty="0">
              <a:solidFill>
                <a:srgbClr val="FFFFFF"/>
              </a:solidFill>
              <a:latin typeface="Arial" charset="0"/>
              <a:ea typeface="Times New Roman" pitchFamily="18" charset="0"/>
              <a:cs typeface="Arial" charset="0"/>
            </a:endParaRPr>
          </a:p>
        </p:txBody>
      </p:sp>
      <p:pic>
        <p:nvPicPr>
          <p:cNvPr id="15365" name="Picture 5" descr="http://www.relationship-economy.com/wp-content/uploads/2008/12/6g1-300x241.gif"/>
          <p:cNvPicPr>
            <a:picLocks noChangeAspect="1" noChangeArrowheads="1"/>
          </p:cNvPicPr>
          <p:nvPr/>
        </p:nvPicPr>
        <p:blipFill>
          <a:blip r:embed="rId2" cstate="print"/>
          <a:srcRect/>
          <a:stretch>
            <a:fillRect/>
          </a:stretch>
        </p:blipFill>
        <p:spPr bwMode="auto">
          <a:xfrm>
            <a:off x="5029200" y="762000"/>
            <a:ext cx="39839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968626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8" name="Group 2"/>
          <p:cNvGraphicFramePr>
            <a:graphicFrameLocks noGrp="1"/>
          </p:cNvGraphicFramePr>
          <p:nvPr/>
        </p:nvGraphicFramePr>
        <p:xfrm>
          <a:off x="304800" y="2286000"/>
          <a:ext cx="5715000" cy="4098266"/>
        </p:xfrm>
        <a:graphic>
          <a:graphicData uri="http://schemas.openxmlformats.org/drawingml/2006/table">
            <a:tbl>
              <a:tblPr/>
              <a:tblGrid>
                <a:gridCol w="1905000"/>
                <a:gridCol w="1905000"/>
                <a:gridCol w="1905000"/>
              </a:tblGrid>
              <a:tr h="152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      Choice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Three Alternatives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What  you would have done if you didn’t come to school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4828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Coming to Economics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  </a:t>
                      </a:r>
                    </a:p>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  </a:t>
                      </a:r>
                    </a:p>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0496" name="Text Box 1041"/>
          <p:cNvSpPr txBox="1">
            <a:spLocks noChangeArrowheads="1"/>
          </p:cNvSpPr>
          <p:nvPr/>
        </p:nvSpPr>
        <p:spPr bwMode="auto">
          <a:xfrm>
            <a:off x="-76200" y="0"/>
            <a:ext cx="9372600" cy="762000"/>
          </a:xfrm>
          <a:prstGeom prst="rect">
            <a:avLst/>
          </a:prstGeom>
          <a:noFill/>
          <a:ln w="9525">
            <a:noFill/>
            <a:miter lim="800000"/>
            <a:headEnd/>
            <a:tailEnd/>
          </a:ln>
        </p:spPr>
        <p:txBody>
          <a:bodyPr>
            <a:spAutoFit/>
          </a:bodyPr>
          <a:lstStyle/>
          <a:p>
            <a:pPr algn="ctr" fontAlgn="base">
              <a:spcBef>
                <a:spcPct val="50000"/>
              </a:spcBef>
              <a:spcAft>
                <a:spcPct val="0"/>
              </a:spcAft>
            </a:pPr>
            <a:r>
              <a:rPr lang="en-US" sz="4400" dirty="0">
                <a:solidFill>
                  <a:srgbClr val="FFFFFF"/>
                </a:solidFill>
                <a:latin typeface="Arial" charset="0"/>
                <a:cs typeface="Arial" charset="0"/>
              </a:rPr>
              <a:t>Activator</a:t>
            </a:r>
            <a:endParaRPr lang="en-US" sz="4400" dirty="0">
              <a:solidFill>
                <a:srgbClr val="FFFFFF"/>
              </a:solidFill>
              <a:latin typeface="Arial" charset="0"/>
              <a:cs typeface="Arial" charset="0"/>
            </a:endParaRPr>
          </a:p>
        </p:txBody>
      </p:sp>
      <p:sp>
        <p:nvSpPr>
          <p:cNvPr id="20497" name="TextBox 4"/>
          <p:cNvSpPr txBox="1">
            <a:spLocks noChangeArrowheads="1"/>
          </p:cNvSpPr>
          <p:nvPr/>
        </p:nvSpPr>
        <p:spPr bwMode="auto">
          <a:xfrm>
            <a:off x="152400" y="685800"/>
            <a:ext cx="8763000" cy="1323975"/>
          </a:xfrm>
          <a:prstGeom prst="rect">
            <a:avLst/>
          </a:prstGeom>
          <a:noFill/>
          <a:ln w="9525">
            <a:noFill/>
            <a:miter lim="800000"/>
            <a:headEnd/>
            <a:tailEnd/>
          </a:ln>
        </p:spPr>
        <p:txBody>
          <a:bodyPr>
            <a:spAutoFit/>
          </a:bodyPr>
          <a:lstStyle/>
          <a:p>
            <a:pPr fontAlgn="base">
              <a:spcBef>
                <a:spcPct val="0"/>
              </a:spcBef>
              <a:spcAft>
                <a:spcPct val="0"/>
              </a:spcAft>
            </a:pPr>
            <a:r>
              <a:rPr lang="en-US" sz="2000" dirty="0">
                <a:solidFill>
                  <a:srgbClr val="FFFFFF"/>
                </a:solidFill>
                <a:latin typeface="Arial" charset="0"/>
                <a:cs typeface="Arial" charset="0"/>
              </a:rPr>
              <a:t>Directions: </a:t>
            </a:r>
            <a:r>
              <a:rPr lang="en-US" sz="2000" dirty="0">
                <a:solidFill>
                  <a:srgbClr val="FFFFFF"/>
                </a:solidFill>
                <a:latin typeface="Arial" charset="0"/>
                <a:cs typeface="Arial" charset="0"/>
              </a:rPr>
              <a:t>On a </a:t>
            </a:r>
            <a:r>
              <a:rPr lang="en-US" sz="2000" dirty="0">
                <a:solidFill>
                  <a:srgbClr val="FFFFFF"/>
                </a:solidFill>
                <a:latin typeface="Arial" charset="0"/>
                <a:cs typeface="Arial" charset="0"/>
              </a:rPr>
              <a:t>3 column chart, label it as shown below. In the second column, list 3 possible alternatives that you could have made other than your choice to come to </a:t>
            </a:r>
            <a:r>
              <a:rPr lang="en-US" sz="2000" dirty="0">
                <a:solidFill>
                  <a:srgbClr val="FFFFFF"/>
                </a:solidFill>
                <a:latin typeface="Arial" charset="0"/>
                <a:cs typeface="Arial" charset="0"/>
              </a:rPr>
              <a:t>school. </a:t>
            </a:r>
            <a:r>
              <a:rPr lang="en-US" sz="2000" dirty="0">
                <a:solidFill>
                  <a:srgbClr val="FFFFFF"/>
                </a:solidFill>
                <a:latin typeface="Arial" charset="0"/>
                <a:cs typeface="Arial" charset="0"/>
              </a:rPr>
              <a:t>In the third column, list the alternative that you would have desired the most.</a:t>
            </a:r>
          </a:p>
        </p:txBody>
      </p:sp>
      <p:pic>
        <p:nvPicPr>
          <p:cNvPr id="20498" name="Picture 19" descr="http://westlanetech.orvsd.org/files/westlanetech/images/happy_male_studen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24600" y="1752600"/>
            <a:ext cx="2133600" cy="4811713"/>
          </a:xfrm>
          <a:prstGeom prst="rect">
            <a:avLst/>
          </a:prstGeom>
          <a:noFill/>
          <a:ln w="9525">
            <a:noFill/>
            <a:miter lim="800000"/>
            <a:headEnd/>
            <a:tailEnd/>
          </a:ln>
        </p:spPr>
      </p:pic>
    </p:spTree>
    <p:extLst>
      <p:ext uri="{BB962C8B-B14F-4D97-AF65-F5344CB8AC3E}">
        <p14:creationId xmlns:p14="http://schemas.microsoft.com/office/powerpoint/2010/main" val="255319547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0" y="-152400"/>
            <a:ext cx="8991600" cy="1143000"/>
          </a:xfrm>
        </p:spPr>
        <p:txBody>
          <a:bodyPr/>
          <a:lstStyle/>
          <a:p>
            <a:pPr eaLnBrk="1" hangingPunct="1">
              <a:defRPr/>
            </a:pPr>
            <a:r>
              <a:rPr lang="en-US" dirty="0" smtClean="0">
                <a:latin typeface="Arial" pitchFamily="34" charset="0"/>
                <a:cs typeface="Arial" pitchFamily="34" charset="0"/>
              </a:rPr>
              <a:t>Tradeoffs</a:t>
            </a:r>
          </a:p>
        </p:txBody>
      </p:sp>
      <p:sp>
        <p:nvSpPr>
          <p:cNvPr id="55299" name="Rectangle 3"/>
          <p:cNvSpPr>
            <a:spLocks noGrp="1" noChangeArrowheads="1"/>
          </p:cNvSpPr>
          <p:nvPr>
            <p:ph type="body" sz="half" idx="1"/>
          </p:nvPr>
        </p:nvSpPr>
        <p:spPr>
          <a:xfrm>
            <a:off x="152400" y="914400"/>
            <a:ext cx="8763000" cy="4191000"/>
          </a:xfrm>
        </p:spPr>
        <p:txBody>
          <a:bodyPr/>
          <a:lstStyle/>
          <a:p>
            <a:pPr eaLnBrk="1" hangingPunct="1">
              <a:defRPr/>
            </a:pPr>
            <a:r>
              <a:rPr lang="en-US" sz="2400" dirty="0" smtClean="0">
                <a:latin typeface="Arial" pitchFamily="34" charset="0"/>
                <a:cs typeface="Arial" pitchFamily="34" charset="0"/>
              </a:rPr>
              <a:t>Trade-off – alternatives that we give up whenever we choose one course of action over another</a:t>
            </a:r>
          </a:p>
          <a:p>
            <a:pPr lvl="1" eaLnBrk="1" hangingPunct="1">
              <a:defRPr/>
            </a:pPr>
            <a:r>
              <a:rPr lang="en-US" sz="2400" dirty="0" smtClean="0">
                <a:solidFill>
                  <a:srgbClr val="00FF00"/>
                </a:solidFill>
                <a:latin typeface="Arial" pitchFamily="34" charset="0"/>
                <a:cs typeface="Arial" pitchFamily="34" charset="0"/>
              </a:rPr>
              <a:t>We always give up something to get something else</a:t>
            </a:r>
          </a:p>
          <a:p>
            <a:pPr lvl="1" eaLnBrk="1" hangingPunct="1">
              <a:defRPr/>
            </a:pPr>
            <a:r>
              <a:rPr lang="en-US" sz="2400" dirty="0" smtClean="0">
                <a:solidFill>
                  <a:schemeClr val="accent1">
                    <a:lumMod val="60000"/>
                    <a:lumOff val="40000"/>
                  </a:schemeClr>
                </a:solidFill>
                <a:latin typeface="Arial" pitchFamily="34" charset="0"/>
                <a:cs typeface="Arial" pitchFamily="34" charset="0"/>
              </a:rPr>
              <a:t>“There is no such thing as a free lunch.” (TINSTAAFL)</a:t>
            </a:r>
          </a:p>
          <a:p>
            <a:pPr lvl="1" eaLnBrk="1" hangingPunct="1">
              <a:defRPr/>
            </a:pPr>
            <a:r>
              <a:rPr lang="en-US" sz="2400" dirty="0" smtClean="0">
                <a:solidFill>
                  <a:srgbClr val="FFFF00"/>
                </a:solidFill>
                <a:latin typeface="Arial" pitchFamily="34" charset="0"/>
                <a:cs typeface="Arial" pitchFamily="34" charset="0"/>
              </a:rPr>
              <a:t>Individuals, Businesses and society all face tradeoffs</a:t>
            </a:r>
          </a:p>
        </p:txBody>
      </p:sp>
      <p:pic>
        <p:nvPicPr>
          <p:cNvPr id="55314" name="Picture 18" descr="IMG_1605"/>
          <p:cNvPicPr>
            <a:picLocks noChangeAspect="1" noChangeArrowheads="1"/>
          </p:cNvPicPr>
          <p:nvPr/>
        </p:nvPicPr>
        <p:blipFill>
          <a:blip r:embed="rId5" cstate="print"/>
          <a:srcRect/>
          <a:stretch>
            <a:fillRect/>
          </a:stretch>
        </p:blipFill>
        <p:spPr bwMode="auto">
          <a:xfrm>
            <a:off x="457200" y="3429000"/>
            <a:ext cx="4038600" cy="3028950"/>
          </a:xfrm>
          <a:prstGeom prst="rect">
            <a:avLst/>
          </a:prstGeom>
          <a:noFill/>
          <a:ln w="9525">
            <a:solidFill>
              <a:schemeClr val="tx1"/>
            </a:solidFill>
            <a:miter lim="800000"/>
            <a:headEnd/>
            <a:tailEnd/>
          </a:ln>
        </p:spPr>
      </p:pic>
      <p:pic>
        <p:nvPicPr>
          <p:cNvPr id="55319" name="Picture 23" descr="kite"/>
          <p:cNvPicPr>
            <a:picLocks noChangeAspect="1" noChangeArrowheads="1" noCrop="1"/>
          </p:cNvPicPr>
          <p:nvPr/>
        </p:nvPicPr>
        <p:blipFill>
          <a:blip r:embed="rId6" cstate="print"/>
          <a:srcRect/>
          <a:stretch>
            <a:fillRect/>
          </a:stretch>
        </p:blipFill>
        <p:spPr bwMode="auto">
          <a:xfrm>
            <a:off x="5029200" y="3733800"/>
            <a:ext cx="3657600" cy="2566988"/>
          </a:xfrm>
          <a:prstGeom prst="rect">
            <a:avLst/>
          </a:prstGeom>
          <a:noFill/>
          <a:ln w="9525">
            <a:noFill/>
            <a:miter lim="800000"/>
            <a:headEnd/>
            <a:tailEnd/>
          </a:ln>
        </p:spPr>
      </p:pic>
      <p:pic>
        <p:nvPicPr>
          <p:cNvPr id="55321" name="Picture 25" descr="Weak_guy"/>
          <p:cNvPicPr>
            <a:picLocks noChangeAspect="1" noChangeArrowheads="1" noCrop="1"/>
          </p:cNvPicPr>
          <p:nvPr/>
        </p:nvPicPr>
        <p:blipFill>
          <a:blip r:embed="rId7" cstate="print"/>
          <a:srcRect/>
          <a:stretch>
            <a:fillRect/>
          </a:stretch>
        </p:blipFill>
        <p:spPr bwMode="auto">
          <a:xfrm>
            <a:off x="5181600" y="3352800"/>
            <a:ext cx="3200400" cy="2962275"/>
          </a:xfrm>
          <a:prstGeom prst="rect">
            <a:avLst/>
          </a:prstGeom>
          <a:noFill/>
          <a:ln w="9525">
            <a:noFill/>
            <a:miter lim="800000"/>
            <a:headEnd/>
            <a:tailEnd/>
          </a:ln>
        </p:spPr>
      </p:pic>
      <p:pic>
        <p:nvPicPr>
          <p:cNvPr id="55323" name="Picture 27" descr="Girl_sleeps"/>
          <p:cNvPicPr>
            <a:picLocks noChangeAspect="1" noChangeArrowheads="1" noCrop="1"/>
          </p:cNvPicPr>
          <p:nvPr/>
        </p:nvPicPr>
        <p:blipFill>
          <a:blip r:embed="rId8" cstate="print"/>
          <a:srcRect/>
          <a:stretch>
            <a:fillRect/>
          </a:stretch>
        </p:blipFill>
        <p:spPr bwMode="auto">
          <a:xfrm>
            <a:off x="5029200" y="3657600"/>
            <a:ext cx="3886200" cy="2581275"/>
          </a:xfrm>
          <a:prstGeom prst="rect">
            <a:avLst/>
          </a:prstGeom>
          <a:noFill/>
          <a:ln w="9525">
            <a:noFill/>
            <a:miter lim="800000"/>
            <a:headEnd/>
            <a:tailEnd/>
          </a:ln>
        </p:spPr>
      </p:pic>
    </p:spTree>
    <p:extLst>
      <p:ext uri="{BB962C8B-B14F-4D97-AF65-F5344CB8AC3E}">
        <p14:creationId xmlns:p14="http://schemas.microsoft.com/office/powerpoint/2010/main" val="24341387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500"/>
                                        <p:tgtEl>
                                          <p:spTgt spid="552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299">
                                            <p:txEl>
                                              <p:pRg st="3" end="3"/>
                                            </p:txEl>
                                          </p:spTgt>
                                        </p:tgtEl>
                                        <p:attrNameLst>
                                          <p:attrName>style.visibility</p:attrName>
                                        </p:attrNameLst>
                                      </p:cBhvr>
                                      <p:to>
                                        <p:strVal val="visible"/>
                                      </p:to>
                                    </p:set>
                                    <p:animEffect transition="in" filter="fade">
                                      <p:cBhvr>
                                        <p:cTn id="20" dur="500"/>
                                        <p:tgtEl>
                                          <p:spTgt spid="552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55314"/>
                                        </p:tgtEl>
                                        <p:attrNameLst>
                                          <p:attrName>style.visibility</p:attrName>
                                        </p:attrNameLst>
                                      </p:cBhvr>
                                      <p:to>
                                        <p:strVal val="visible"/>
                                      </p:to>
                                    </p:set>
                                    <p:animEffect transition="in" filter="fade">
                                      <p:cBhvr>
                                        <p:cTn id="25" dur="1000"/>
                                        <p:tgtEl>
                                          <p:spTgt spid="55314"/>
                                        </p:tgtEl>
                                      </p:cBhvr>
                                    </p:animEffect>
                                    <p:anim calcmode="lin" valueType="num">
                                      <p:cBhvr>
                                        <p:cTn id="26" dur="1000" fill="hold"/>
                                        <p:tgtEl>
                                          <p:spTgt spid="55314"/>
                                        </p:tgtEl>
                                        <p:attrNameLst>
                                          <p:attrName>ppt_x</p:attrName>
                                        </p:attrNameLst>
                                      </p:cBhvr>
                                      <p:tavLst>
                                        <p:tav tm="0">
                                          <p:val>
                                            <p:strVal val="#ppt_x"/>
                                          </p:val>
                                        </p:tav>
                                        <p:tav tm="100000">
                                          <p:val>
                                            <p:strVal val="#ppt_x"/>
                                          </p:val>
                                        </p:tav>
                                      </p:tavLst>
                                    </p:anim>
                                    <p:anim calcmode="lin" valueType="num">
                                      <p:cBhvr>
                                        <p:cTn id="27" dur="1000" fill="hold"/>
                                        <p:tgtEl>
                                          <p:spTgt spid="553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55323"/>
                                        </p:tgtEl>
                                        <p:attrNameLst>
                                          <p:attrName>style.visibility</p:attrName>
                                        </p:attrNameLst>
                                      </p:cBhvr>
                                      <p:to>
                                        <p:strVal val="visible"/>
                                      </p:to>
                                    </p:set>
                                    <p:animEffect transition="in" filter="fade">
                                      <p:cBhvr>
                                        <p:cTn id="32" dur="1000"/>
                                        <p:tgtEl>
                                          <p:spTgt spid="55323"/>
                                        </p:tgtEl>
                                      </p:cBhvr>
                                    </p:animEffect>
                                    <p:anim calcmode="lin" valueType="num">
                                      <p:cBhvr>
                                        <p:cTn id="33" dur="1000" fill="hold"/>
                                        <p:tgtEl>
                                          <p:spTgt spid="55323"/>
                                        </p:tgtEl>
                                        <p:attrNameLst>
                                          <p:attrName>ppt_x</p:attrName>
                                        </p:attrNameLst>
                                      </p:cBhvr>
                                      <p:tavLst>
                                        <p:tav tm="0">
                                          <p:val>
                                            <p:strVal val="#ppt_x"/>
                                          </p:val>
                                        </p:tav>
                                        <p:tav tm="100000">
                                          <p:val>
                                            <p:strVal val="#ppt_x"/>
                                          </p:val>
                                        </p:tav>
                                      </p:tavLst>
                                    </p:anim>
                                    <p:anim calcmode="lin" valueType="num">
                                      <p:cBhvr>
                                        <p:cTn id="34" dur="1000" fill="hold"/>
                                        <p:tgtEl>
                                          <p:spTgt spid="553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snore2.wav"/>
                                        </p:tgtEl>
                                      </p:cMediaNode>
                                    </p:audio>
                                  </p:subTnLst>
                                </p:cTn>
                              </p:par>
                            </p:childTnLst>
                          </p:cTn>
                        </p:par>
                      </p:childTnLst>
                    </p:cTn>
                  </p:par>
                  <p:par>
                    <p:cTn id="35" fill="hold">
                      <p:stCondLst>
                        <p:cond delay="indefinite"/>
                      </p:stCondLst>
                      <p:childTnLst>
                        <p:par>
                          <p:cTn id="36" fill="hold">
                            <p:stCondLst>
                              <p:cond delay="0"/>
                            </p:stCondLst>
                            <p:childTnLst>
                              <p:par>
                                <p:cTn id="37" presetID="24" presetClass="exit" presetSubtype="0" fill="hold" nodeType="clickEffect">
                                  <p:stCondLst>
                                    <p:cond delay="0"/>
                                  </p:stCondLst>
                                  <p:childTnLst>
                                    <p:anim to="" calcmode="lin" valueType="num">
                                      <p:cBhvr>
                                        <p:cTn id="38" dur="1"/>
                                        <p:tgtEl>
                                          <p:spTgt spid="55323"/>
                                        </p:tgtEl>
                                        <p:attrNameLst>
                                          <p:attrName/>
                                        </p:attrNameLst>
                                      </p:cBhvr>
                                    </p:anim>
                                    <p:set>
                                      <p:cBhvr>
                                        <p:cTn id="39" dur="1" fill="hold">
                                          <p:stCondLst>
                                            <p:cond delay="0"/>
                                          </p:stCondLst>
                                        </p:cTn>
                                        <p:tgtEl>
                                          <p:spTgt spid="5532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55319"/>
                                        </p:tgtEl>
                                        <p:attrNameLst>
                                          <p:attrName>style.visibility</p:attrName>
                                        </p:attrNameLst>
                                      </p:cBhvr>
                                      <p:to>
                                        <p:strVal val="visible"/>
                                      </p:to>
                                    </p:set>
                                    <p:animEffect transition="in" filter="fade">
                                      <p:cBhvr>
                                        <p:cTn id="44" dur="1000"/>
                                        <p:tgtEl>
                                          <p:spTgt spid="55319"/>
                                        </p:tgtEl>
                                      </p:cBhvr>
                                    </p:animEffect>
                                    <p:anim calcmode="lin" valueType="num">
                                      <p:cBhvr>
                                        <p:cTn id="45" dur="1000" fill="hold"/>
                                        <p:tgtEl>
                                          <p:spTgt spid="55319"/>
                                        </p:tgtEl>
                                        <p:attrNameLst>
                                          <p:attrName>ppt_x</p:attrName>
                                        </p:attrNameLst>
                                      </p:cBhvr>
                                      <p:tavLst>
                                        <p:tav tm="0">
                                          <p:val>
                                            <p:strVal val="#ppt_x"/>
                                          </p:val>
                                        </p:tav>
                                        <p:tav tm="100000">
                                          <p:val>
                                            <p:strVal val="#ppt_x"/>
                                          </p:val>
                                        </p:tav>
                                      </p:tavLst>
                                    </p:anim>
                                    <p:anim calcmode="lin" valueType="num">
                                      <p:cBhvr>
                                        <p:cTn id="46" dur="1000" fill="hold"/>
                                        <p:tgtEl>
                                          <p:spTgt spid="553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ind.wav"/>
                                        </p:tgtEl>
                                      </p:cMediaNode>
                                    </p:audio>
                                  </p:subTnLst>
                                </p:cTn>
                              </p:par>
                            </p:childTnLst>
                          </p:cTn>
                        </p:par>
                      </p:childTnLst>
                    </p:cTn>
                  </p:par>
                  <p:par>
                    <p:cTn id="47" fill="hold">
                      <p:stCondLst>
                        <p:cond delay="indefinite"/>
                      </p:stCondLst>
                      <p:childTnLst>
                        <p:par>
                          <p:cTn id="48" fill="hold">
                            <p:stCondLst>
                              <p:cond delay="0"/>
                            </p:stCondLst>
                            <p:childTnLst>
                              <p:par>
                                <p:cTn id="49" presetID="24" presetClass="exit" presetSubtype="0" fill="hold" nodeType="clickEffect">
                                  <p:stCondLst>
                                    <p:cond delay="0"/>
                                  </p:stCondLst>
                                  <p:childTnLst>
                                    <p:anim to="" calcmode="lin" valueType="num">
                                      <p:cBhvr>
                                        <p:cTn id="50" dur="1"/>
                                        <p:tgtEl>
                                          <p:spTgt spid="55319"/>
                                        </p:tgtEl>
                                        <p:attrNameLst>
                                          <p:attrName/>
                                        </p:attrNameLst>
                                      </p:cBhvr>
                                    </p:anim>
                                    <p:set>
                                      <p:cBhvr>
                                        <p:cTn id="51" dur="1" fill="hold">
                                          <p:stCondLst>
                                            <p:cond delay="0"/>
                                          </p:stCondLst>
                                        </p:cTn>
                                        <p:tgtEl>
                                          <p:spTgt spid="553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532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people14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Elmo Videos</a:t>
            </a:r>
            <a:endParaRPr lang="en-US" dirty="0"/>
          </a:p>
        </p:txBody>
      </p:sp>
      <p:sp>
        <p:nvSpPr>
          <p:cNvPr id="6" name="Rectangle 5"/>
          <p:cNvSpPr/>
          <p:nvPr/>
        </p:nvSpPr>
        <p:spPr>
          <a:xfrm>
            <a:off x="533400" y="1524000"/>
            <a:ext cx="8305800" cy="2246769"/>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2800" dirty="0">
                <a:solidFill>
                  <a:srgbClr val="FFFFFF"/>
                </a:solidFill>
                <a:latin typeface="Times New Roman" pitchFamily="18" charset="0"/>
                <a:cs typeface="Arial" charset="0"/>
                <a:hlinkClick r:id="rId2"/>
              </a:rPr>
              <a:t>Elmo Commercial</a:t>
            </a:r>
            <a:endParaRPr lang="en-US" sz="2800" dirty="0">
              <a:solidFill>
                <a:srgbClr val="FFFFFF"/>
              </a:solidFill>
              <a:latin typeface="Times New Roman" pitchFamily="18" charset="0"/>
              <a:cs typeface="Arial" charset="0"/>
            </a:endParaRPr>
          </a:p>
          <a:p>
            <a:pPr marL="342900" indent="-342900" fontAlgn="base">
              <a:spcBef>
                <a:spcPct val="0"/>
              </a:spcBef>
              <a:spcAft>
                <a:spcPct val="0"/>
              </a:spcAft>
              <a:buFont typeface="+mj-lt"/>
              <a:buAutoNum type="arabicPeriod"/>
            </a:pPr>
            <a:endParaRPr lang="en-US" sz="2800" dirty="0">
              <a:solidFill>
                <a:srgbClr val="FFFFFF"/>
              </a:solidFill>
              <a:latin typeface="Times New Roman" pitchFamily="18" charset="0"/>
              <a:cs typeface="Arial" charset="0"/>
              <a:hlinkClick r:id="rId3"/>
            </a:endParaRPr>
          </a:p>
          <a:p>
            <a:pPr marL="342900" indent="-342900" fontAlgn="base">
              <a:spcBef>
                <a:spcPct val="0"/>
              </a:spcBef>
              <a:spcAft>
                <a:spcPct val="0"/>
              </a:spcAft>
              <a:buFont typeface="+mj-lt"/>
              <a:buAutoNum type="arabicPeriod"/>
            </a:pPr>
            <a:r>
              <a:rPr lang="en-US" sz="2800" dirty="0">
                <a:solidFill>
                  <a:srgbClr val="FFFFFF"/>
                </a:solidFill>
                <a:latin typeface="Times New Roman" pitchFamily="18" charset="0"/>
                <a:cs typeface="Arial" charset="0"/>
                <a:hlinkClick r:id="rId3"/>
              </a:rPr>
              <a:t>Elmo Good Morning America</a:t>
            </a:r>
            <a:endParaRPr lang="en-US" sz="2800" dirty="0">
              <a:solidFill>
                <a:srgbClr val="FFFFFF"/>
              </a:solidFill>
              <a:latin typeface="Times New Roman" pitchFamily="18" charset="0"/>
              <a:cs typeface="Arial" charset="0"/>
            </a:endParaRPr>
          </a:p>
          <a:p>
            <a:pPr marL="342900" indent="-342900" fontAlgn="base">
              <a:spcBef>
                <a:spcPct val="0"/>
              </a:spcBef>
              <a:spcAft>
                <a:spcPct val="0"/>
              </a:spcAft>
              <a:buFont typeface="+mj-lt"/>
              <a:buAutoNum type="arabicPeriod"/>
            </a:pPr>
            <a:endParaRPr lang="en-US" sz="2800" dirty="0">
              <a:solidFill>
                <a:srgbClr val="FFFFFF"/>
              </a:solidFill>
              <a:latin typeface="Times New Roman" pitchFamily="18" charset="0"/>
              <a:cs typeface="Arial" charset="0"/>
            </a:endParaRPr>
          </a:p>
          <a:p>
            <a:pPr fontAlgn="base">
              <a:spcBef>
                <a:spcPct val="0"/>
              </a:spcBef>
              <a:spcAft>
                <a:spcPct val="0"/>
              </a:spcAft>
            </a:pPr>
            <a:endParaRPr lang="en-US" sz="1400" dirty="0">
              <a:solidFill>
                <a:srgbClr val="FFFFFF"/>
              </a:solidFill>
              <a:latin typeface="Times New Roman" pitchFamily="18" charset="0"/>
              <a:cs typeface="Arial" charset="0"/>
            </a:endParaRPr>
          </a:p>
          <a:p>
            <a:pPr fontAlgn="base">
              <a:spcBef>
                <a:spcPct val="0"/>
              </a:spcBef>
              <a:spcAft>
                <a:spcPct val="0"/>
              </a:spcAft>
            </a:pPr>
            <a:endParaRPr lang="en-US" sz="1400" dirty="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162392619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52400" y="228600"/>
            <a:ext cx="9448800" cy="1143000"/>
          </a:xfrm>
        </p:spPr>
        <p:txBody>
          <a:bodyPr/>
          <a:lstStyle/>
          <a:p>
            <a:pPr>
              <a:defRPr/>
            </a:pPr>
            <a:r>
              <a:rPr lang="en-US" sz="2400" b="0" dirty="0" smtClean="0">
                <a:effectLst>
                  <a:outerShdw blurRad="38100" dist="38100" dir="2700000" algn="tl">
                    <a:srgbClr val="000000">
                      <a:alpha val="43137"/>
                    </a:srgbClr>
                  </a:outerShdw>
                </a:effectLst>
                <a:latin typeface="Arial" pitchFamily="34" charset="0"/>
                <a:cs typeface="Arial" pitchFamily="34" charset="0"/>
              </a:rPr>
              <a:t>Fundamental Economic Concepts</a:t>
            </a:r>
            <a:br>
              <a:rPr lang="en-US" sz="2400" b="0" dirty="0" smtClean="0">
                <a:effectLst>
                  <a:outerShdw blurRad="38100" dist="38100" dir="2700000" algn="tl">
                    <a:srgbClr val="000000">
                      <a:alpha val="43137"/>
                    </a:srgbClr>
                  </a:outerShdw>
                </a:effectLst>
                <a:latin typeface="Arial" pitchFamily="34" charset="0"/>
                <a:cs typeface="Arial" pitchFamily="34" charset="0"/>
              </a:rPr>
            </a:br>
            <a:r>
              <a:rPr lang="en-US" sz="2400" b="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Scarcity and the Factors of Production</a:t>
            </a:r>
            <a:r>
              <a:rPr lang="en-US" sz="2400" b="0" dirty="0" smtClean="0">
                <a:effectLst>
                  <a:outerShdw blurRad="38100" dist="38100" dir="2700000" algn="tl">
                    <a:srgbClr val="000000">
                      <a:alpha val="43137"/>
                    </a:srgbClr>
                  </a:outerShdw>
                </a:effectLst>
                <a:latin typeface="Arial" pitchFamily="34" charset="0"/>
                <a:cs typeface="Arial" pitchFamily="34" charset="0"/>
              </a:rPr>
              <a:t/>
            </a:r>
            <a:br>
              <a:rPr lang="en-US" sz="2400" b="0" dirty="0" smtClean="0">
                <a:effectLst>
                  <a:outerShdw blurRad="38100" dist="38100" dir="2700000" algn="tl">
                    <a:srgbClr val="000000">
                      <a:alpha val="43137"/>
                    </a:srgbClr>
                  </a:outerShdw>
                </a:effectLst>
                <a:latin typeface="Arial" pitchFamily="34" charset="0"/>
                <a:cs typeface="Arial" pitchFamily="34" charset="0"/>
              </a:rPr>
            </a:br>
            <a:r>
              <a:rPr lang="en-US" sz="2400" b="0" dirty="0" smtClean="0"/>
              <a:t> </a:t>
            </a:r>
            <a:r>
              <a:rPr lang="en-US" sz="2000" b="0" dirty="0" smtClean="0">
                <a:effectLst/>
                <a:latin typeface="Calibri" pitchFamily="34" charset="0"/>
                <a:cs typeface="Calibri" pitchFamily="34" charset="0"/>
              </a:rPr>
              <a:t/>
            </a:r>
            <a:br>
              <a:rPr lang="en-US" sz="2000" b="0" dirty="0" smtClean="0">
                <a:effectLst/>
                <a:latin typeface="Calibri" pitchFamily="34" charset="0"/>
                <a:cs typeface="Calibri" pitchFamily="34" charset="0"/>
              </a:rPr>
            </a:br>
            <a:endParaRPr lang="en-US" sz="2000" b="0" dirty="0" smtClean="0">
              <a:effectLst/>
              <a:latin typeface="Calibri" pitchFamily="34" charset="0"/>
              <a:cs typeface="Calibri" pitchFamily="34" charset="0"/>
            </a:endParaRPr>
          </a:p>
        </p:txBody>
      </p:sp>
      <p:sp>
        <p:nvSpPr>
          <p:cNvPr id="40963" name="Rectangle 3"/>
          <p:cNvSpPr>
            <a:spLocks noGrp="1" noChangeArrowheads="1"/>
          </p:cNvSpPr>
          <p:nvPr>
            <p:ph type="body" sz="half" idx="1"/>
          </p:nvPr>
        </p:nvSpPr>
        <p:spPr>
          <a:xfrm>
            <a:off x="76200" y="990600"/>
            <a:ext cx="9067800" cy="4525962"/>
          </a:xfrm>
        </p:spPr>
        <p:txBody>
          <a:bodyPr/>
          <a:lstStyle/>
          <a:p>
            <a:pPr eaLnBrk="1" hangingPunct="1">
              <a:defRPr/>
            </a:pPr>
            <a:r>
              <a:rPr lang="en-US" sz="2400" dirty="0" smtClean="0">
                <a:effectLst>
                  <a:outerShdw blurRad="38100" dist="38100" dir="2700000" algn="tl">
                    <a:srgbClr val="000000">
                      <a:alpha val="43137"/>
                    </a:srgbClr>
                  </a:outerShdw>
                </a:effectLst>
                <a:latin typeface="Calibri" pitchFamily="34" charset="0"/>
                <a:cs typeface="Calibri" pitchFamily="34" charset="0"/>
              </a:rPr>
              <a:t>Scarcity - fundamental problem facing all people;  unlimited wants and limited resources to satisfy those wants</a:t>
            </a:r>
          </a:p>
          <a:p>
            <a:r>
              <a:rPr lang="en-US" sz="2400" dirty="0" smtClean="0">
                <a:solidFill>
                  <a:srgbClr val="FFFF00"/>
                </a:solidFill>
                <a:effectLst/>
                <a:latin typeface="Calibri" pitchFamily="34" charset="0"/>
                <a:cs typeface="Calibri" pitchFamily="34" charset="0"/>
              </a:rPr>
              <a:t>The </a:t>
            </a:r>
            <a:r>
              <a:rPr lang="en-US" sz="2400" dirty="0">
                <a:solidFill>
                  <a:srgbClr val="FFFF00"/>
                </a:solidFill>
                <a:effectLst/>
                <a:latin typeface="Calibri" pitchFamily="34" charset="0"/>
                <a:cs typeface="Calibri" pitchFamily="34" charset="0"/>
              </a:rPr>
              <a:t>Basic Economic Problem:</a:t>
            </a:r>
          </a:p>
          <a:p>
            <a:pPr lvl="1"/>
            <a:r>
              <a:rPr lang="en-US" sz="2000" dirty="0">
                <a:solidFill>
                  <a:srgbClr val="00FF00"/>
                </a:solidFill>
                <a:effectLst/>
                <a:latin typeface="Calibri" pitchFamily="34" charset="0"/>
                <a:cs typeface="Calibri" pitchFamily="34" charset="0"/>
              </a:rPr>
              <a:t>Humans' wants and needs are infinite, while </a:t>
            </a:r>
            <a:r>
              <a:rPr lang="en-US" sz="2000" dirty="0" smtClean="0">
                <a:solidFill>
                  <a:srgbClr val="00FF00"/>
                </a:solidFill>
                <a:effectLst/>
                <a:latin typeface="Calibri" pitchFamily="34" charset="0"/>
                <a:cs typeface="Calibri" pitchFamily="34" charset="0"/>
              </a:rPr>
              <a:t>the resources </a:t>
            </a:r>
            <a:r>
              <a:rPr lang="en-US" sz="2000" dirty="0">
                <a:solidFill>
                  <a:srgbClr val="00FF00"/>
                </a:solidFill>
                <a:effectLst/>
                <a:latin typeface="Calibri" pitchFamily="34" charset="0"/>
                <a:cs typeface="Calibri" pitchFamily="34" charset="0"/>
              </a:rPr>
              <a:t>needed to satisfy those wants and needs </a:t>
            </a:r>
            <a:r>
              <a:rPr lang="en-US" sz="2000" dirty="0" smtClean="0">
                <a:solidFill>
                  <a:srgbClr val="00FF00"/>
                </a:solidFill>
                <a:effectLst/>
                <a:latin typeface="Calibri" pitchFamily="34" charset="0"/>
                <a:cs typeface="Calibri" pitchFamily="34" charset="0"/>
              </a:rPr>
              <a:t>are limited </a:t>
            </a:r>
            <a:r>
              <a:rPr lang="en-US" sz="2000" dirty="0">
                <a:solidFill>
                  <a:srgbClr val="00FF00"/>
                </a:solidFill>
                <a:effectLst/>
                <a:latin typeface="Calibri" pitchFamily="34" charset="0"/>
                <a:cs typeface="Calibri" pitchFamily="34" charset="0"/>
              </a:rPr>
              <a:t>and scarce.</a:t>
            </a:r>
            <a:endParaRPr lang="en-US" sz="2000" dirty="0" smtClean="0">
              <a:solidFill>
                <a:srgbClr val="00FF00"/>
              </a:solidFill>
              <a:effectLst/>
              <a:latin typeface="Calibri" pitchFamily="34" charset="0"/>
              <a:cs typeface="Calibri" pitchFamily="34" charset="0"/>
            </a:endParaRPr>
          </a:p>
          <a:p>
            <a:pPr marL="0" indent="0" eaLnBrk="1" hangingPunct="1">
              <a:buNone/>
              <a:defRPr/>
            </a:pPr>
            <a:endParaRPr lang="en-US" sz="2400" dirty="0" smtClean="0">
              <a:effectLst>
                <a:outerShdw blurRad="38100" dist="38100" dir="2700000" algn="tl">
                  <a:srgbClr val="000000">
                    <a:alpha val="43137"/>
                  </a:srgbClr>
                </a:outerShdw>
              </a:effectLst>
              <a:latin typeface="Calibri" pitchFamily="34" charset="0"/>
              <a:cs typeface="Calibri" pitchFamily="34" charset="0"/>
            </a:endParaRPr>
          </a:p>
        </p:txBody>
      </p:sp>
      <p:pic>
        <p:nvPicPr>
          <p:cNvPr id="9" name="Picture 15" descr="clockT.gif (19894 bytes)"/>
          <p:cNvPicPr>
            <a:picLocks noGrp="1" noChangeAspect="1" noChangeArrowheads="1" noCrop="1"/>
          </p:cNvPicPr>
          <p:nvPr>
            <p:ph sz="half" idx="2"/>
          </p:nvPr>
        </p:nvPicPr>
        <p:blipFill>
          <a:blip r:embed="rId2" cstate="print"/>
          <a:srcRect/>
          <a:stretch>
            <a:fillRect/>
          </a:stretch>
        </p:blipFill>
        <p:spPr>
          <a:xfrm>
            <a:off x="3367670" y="3048361"/>
            <a:ext cx="1447800" cy="1447800"/>
          </a:xfrm>
        </p:spPr>
      </p:pic>
      <p:pic>
        <p:nvPicPr>
          <p:cNvPr id="10" name="Picture 22" descr="sweetdream"/>
          <p:cNvPicPr>
            <a:picLocks noChangeAspect="1" noChangeArrowheads="1" noCrop="1"/>
          </p:cNvPicPr>
          <p:nvPr/>
        </p:nvPicPr>
        <p:blipFill>
          <a:blip r:embed="rId3" cstate="print"/>
          <a:srcRect/>
          <a:stretch>
            <a:fillRect/>
          </a:stretch>
        </p:blipFill>
        <p:spPr bwMode="auto">
          <a:xfrm>
            <a:off x="3215270" y="4572361"/>
            <a:ext cx="1600200" cy="1676039"/>
          </a:xfrm>
          <a:prstGeom prst="rect">
            <a:avLst/>
          </a:prstGeom>
          <a:noFill/>
          <a:ln w="9525">
            <a:noFill/>
            <a:miter lim="800000"/>
            <a:headEnd/>
            <a:tailEnd/>
          </a:ln>
        </p:spPr>
      </p:pic>
      <p:pic>
        <p:nvPicPr>
          <p:cNvPr id="11" name="Picture 4" descr="http://bustasports.com/wp-content/uploads/2012/05/image1.jpg"/>
          <p:cNvPicPr>
            <a:picLocks noChangeAspect="1" noChangeArrowheads="1"/>
          </p:cNvPicPr>
          <p:nvPr/>
        </p:nvPicPr>
        <p:blipFill>
          <a:blip r:embed="rId4" cstate="print"/>
          <a:srcRect l="45000"/>
          <a:stretch>
            <a:fillRect/>
          </a:stretch>
        </p:blipFill>
        <p:spPr bwMode="auto">
          <a:xfrm>
            <a:off x="472070" y="3048000"/>
            <a:ext cx="212344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http://t1.gstatic.com/images?q=tbn:ANd9GcSXlK2QcBb_vHxyGtOU-TZaEsp1tz3GNPf1eLko5W9sag1ZYDJQ:www.etftrends.com/wp-content/uploads/2009/09/oil.jpg"/>
          <p:cNvPicPr>
            <a:picLocks noChangeAspect="1" noChangeArrowheads="1"/>
          </p:cNvPicPr>
          <p:nvPr/>
        </p:nvPicPr>
        <p:blipFill>
          <a:blip r:embed="rId5" cstate="print"/>
          <a:srcRect/>
          <a:stretch>
            <a:fillRect/>
          </a:stretch>
        </p:blipFill>
        <p:spPr bwMode="auto">
          <a:xfrm>
            <a:off x="5196470" y="3124561"/>
            <a:ext cx="364273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06632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52400" y="76200"/>
            <a:ext cx="9448800" cy="685800"/>
          </a:xfrm>
        </p:spPr>
        <p:txBody>
          <a:bodyPr/>
          <a:lstStyle/>
          <a:p>
            <a:pPr>
              <a:defRPr/>
            </a:pPr>
            <a:r>
              <a:rPr lang="en-US" sz="2400" b="0" dirty="0" smtClean="0">
                <a:effectLst>
                  <a:outerShdw blurRad="38100" dist="38100" dir="2700000" algn="tl">
                    <a:srgbClr val="000000">
                      <a:alpha val="43137"/>
                    </a:srgbClr>
                  </a:outerShdw>
                </a:effectLst>
                <a:latin typeface="Arial" pitchFamily="34" charset="0"/>
                <a:cs typeface="Arial" pitchFamily="34" charset="0"/>
              </a:rPr>
              <a:t>Scarcity </a:t>
            </a:r>
            <a:r>
              <a:rPr lang="en-US" sz="2000" b="0" dirty="0" smtClean="0">
                <a:effectLst/>
                <a:latin typeface="Calibri" pitchFamily="34" charset="0"/>
                <a:cs typeface="Calibri" pitchFamily="34" charset="0"/>
              </a:rPr>
              <a:t/>
            </a:r>
            <a:br>
              <a:rPr lang="en-US" sz="2000" b="0" dirty="0" smtClean="0">
                <a:effectLst/>
                <a:latin typeface="Calibri" pitchFamily="34" charset="0"/>
                <a:cs typeface="Calibri" pitchFamily="34" charset="0"/>
              </a:rPr>
            </a:br>
            <a:endParaRPr lang="en-US" sz="2000" b="0" dirty="0" smtClean="0">
              <a:effectLst/>
              <a:latin typeface="Calibri" pitchFamily="34" charset="0"/>
              <a:cs typeface="Calibri" pitchFamily="34" charset="0"/>
            </a:endParaRPr>
          </a:p>
        </p:txBody>
      </p:sp>
      <p:sp>
        <p:nvSpPr>
          <p:cNvPr id="40963" name="Rectangle 3"/>
          <p:cNvSpPr>
            <a:spLocks noGrp="1" noChangeArrowheads="1"/>
          </p:cNvSpPr>
          <p:nvPr>
            <p:ph type="body" sz="half" idx="1"/>
          </p:nvPr>
        </p:nvSpPr>
        <p:spPr>
          <a:xfrm>
            <a:off x="76200" y="427038"/>
            <a:ext cx="7239000" cy="4525962"/>
          </a:xfrm>
        </p:spPr>
        <p:txBody>
          <a:bodyPr/>
          <a:lstStyle/>
          <a:p>
            <a:r>
              <a:rPr lang="en-US" sz="2000" dirty="0" smtClean="0">
                <a:latin typeface="Calibri" pitchFamily="34" charset="0"/>
                <a:cs typeface="Calibri" pitchFamily="34" charset="0"/>
              </a:rPr>
              <a:t>What makes something scarce?</a:t>
            </a:r>
          </a:p>
          <a:p>
            <a:r>
              <a:rPr lang="en-US" sz="2000" dirty="0" smtClean="0">
                <a:solidFill>
                  <a:srgbClr val="FFFF00"/>
                </a:solidFill>
                <a:effectLst/>
                <a:latin typeface="Calibri" pitchFamily="34" charset="0"/>
                <a:cs typeface="Calibri" pitchFamily="34" charset="0"/>
              </a:rPr>
              <a:t>Something is scarce when it is both </a:t>
            </a:r>
            <a:r>
              <a:rPr lang="en-US" sz="2000" u="sng" dirty="0" smtClean="0">
                <a:solidFill>
                  <a:srgbClr val="FFFF00"/>
                </a:solidFill>
                <a:effectLst/>
                <a:latin typeface="Calibri" pitchFamily="34" charset="0"/>
                <a:cs typeface="Calibri" pitchFamily="34" charset="0"/>
              </a:rPr>
              <a:t>limited</a:t>
            </a:r>
            <a:r>
              <a:rPr lang="en-US" sz="2000" dirty="0" smtClean="0">
                <a:solidFill>
                  <a:srgbClr val="FFFF00"/>
                </a:solidFill>
                <a:effectLst/>
                <a:latin typeface="Calibri" pitchFamily="34" charset="0"/>
                <a:cs typeface="Calibri" pitchFamily="34" charset="0"/>
              </a:rPr>
              <a:t> and </a:t>
            </a:r>
            <a:r>
              <a:rPr lang="en-US" sz="2000" u="sng" dirty="0" smtClean="0">
                <a:solidFill>
                  <a:srgbClr val="FFFF00"/>
                </a:solidFill>
                <a:effectLst/>
                <a:latin typeface="Calibri" pitchFamily="34" charset="0"/>
                <a:cs typeface="Calibri" pitchFamily="34" charset="0"/>
              </a:rPr>
              <a:t>desirable</a:t>
            </a:r>
          </a:p>
          <a:p>
            <a:pPr marL="800100" lvl="4" indent="-342900"/>
            <a:r>
              <a:rPr lang="en-US" dirty="0" smtClean="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e.g. -  </a:t>
            </a:r>
            <a:r>
              <a:rPr lang="en-US" dirty="0" err="1" smtClean="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Lebron</a:t>
            </a:r>
            <a:r>
              <a:rPr lang="en-US" dirty="0" smtClean="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James, oil, time, rest, </a:t>
            </a:r>
            <a:br>
              <a:rPr lang="en-US" dirty="0" smtClean="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br>
            <a:r>
              <a:rPr lang="en-US" dirty="0" smtClean="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grass in the winter (north) etc.</a:t>
            </a:r>
          </a:p>
          <a:p>
            <a:pPr marL="342900" lvl="1" indent="-342900" eaLnBrk="1" hangingPunct="1">
              <a:buClr>
                <a:schemeClr val="hlink"/>
              </a:buClr>
              <a:defRPr/>
            </a:pPr>
            <a:r>
              <a:rPr lang="en-US" sz="2000" dirty="0" smtClean="0">
                <a:solidFill>
                  <a:srgbClr val="00FF00"/>
                </a:solidFill>
                <a:effectLst/>
                <a:latin typeface="Calibri" pitchFamily="34" charset="0"/>
                <a:cs typeface="Calibri" pitchFamily="34" charset="0"/>
              </a:rPr>
              <a:t>Scarcity applies to everyone</a:t>
            </a:r>
          </a:p>
          <a:p>
            <a:pPr marL="342900" lvl="1" indent="-342900" eaLnBrk="1" hangingPunct="1">
              <a:buClr>
                <a:schemeClr val="hlink"/>
              </a:buClr>
              <a:defRPr/>
            </a:pPr>
            <a:r>
              <a:rPr lang="en-US" sz="2000" dirty="0" smtClean="0">
                <a:solidFill>
                  <a:srgbClr val="FFFF00"/>
                </a:solidFill>
                <a:effectLst/>
                <a:latin typeface="Calibri" pitchFamily="34" charset="0"/>
                <a:cs typeface="Calibri" pitchFamily="34" charset="0"/>
              </a:rPr>
              <a:t>Scarcity represents permanent problems that cannot be solved</a:t>
            </a:r>
          </a:p>
          <a:p>
            <a:pPr eaLnBrk="1" hangingPunct="1">
              <a:defRPr/>
            </a:pPr>
            <a:endParaRPr lang="en-US" sz="2000" dirty="0" smtClean="0">
              <a:effectLst>
                <a:outerShdw blurRad="38100" dist="38100" dir="2700000" algn="tl">
                  <a:srgbClr val="000000">
                    <a:alpha val="43137"/>
                  </a:srgbClr>
                </a:outerShdw>
              </a:effectLst>
              <a:latin typeface="Calibri" pitchFamily="34" charset="0"/>
              <a:cs typeface="Calibri" pitchFamily="34" charset="0"/>
            </a:endParaRPr>
          </a:p>
        </p:txBody>
      </p:sp>
      <p:pic>
        <p:nvPicPr>
          <p:cNvPr id="87042" name="Picture 2" descr="http://meetntalk.files.wordpress.com/2012/10/oil-distribution.gif"/>
          <p:cNvPicPr>
            <a:picLocks noChangeAspect="1" noChangeArrowheads="1"/>
          </p:cNvPicPr>
          <p:nvPr/>
        </p:nvPicPr>
        <p:blipFill>
          <a:blip r:embed="rId2" cstate="print"/>
          <a:srcRect/>
          <a:stretch>
            <a:fillRect/>
          </a:stretch>
        </p:blipFill>
        <p:spPr bwMode="auto">
          <a:xfrm>
            <a:off x="54429" y="2813285"/>
            <a:ext cx="4441371"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cstate="print"/>
          <a:srcRect/>
          <a:stretch>
            <a:fillRect/>
          </a:stretch>
        </p:blipFill>
        <p:spPr bwMode="auto">
          <a:xfrm>
            <a:off x="4724400" y="2813285"/>
            <a:ext cx="4191000" cy="3130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s://encrypted-tbn3.gstatic.com/images?q=tbn:ANd9GcQA1P_CJx0P0f3uXzz9LVSa2oImWEkrdZItAC0BlAfxSpYei-wAyA"/>
          <p:cNvPicPr>
            <a:picLocks noChangeAspect="1" noChangeArrowheads="1"/>
          </p:cNvPicPr>
          <p:nvPr/>
        </p:nvPicPr>
        <p:blipFill>
          <a:blip r:embed="rId4" cstate="print"/>
          <a:srcRect/>
          <a:stretch>
            <a:fillRect/>
          </a:stretch>
        </p:blipFill>
        <p:spPr bwMode="auto">
          <a:xfrm>
            <a:off x="6629400" y="228600"/>
            <a:ext cx="2335449" cy="1638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15960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2.gstatic.com/images?q=tbn:ANd9GcTLnzG55izahZsshXh3SdSUAN_O37b8jZo-S8EuCW7fa6JhCue6"/>
          <p:cNvPicPr>
            <a:picLocks noChangeAspect="1" noChangeArrowheads="1"/>
          </p:cNvPicPr>
          <p:nvPr/>
        </p:nvPicPr>
        <p:blipFill>
          <a:blip r:embed="rId3" cstate="print"/>
          <a:srcRect/>
          <a:stretch>
            <a:fillRect/>
          </a:stretch>
        </p:blipFill>
        <p:spPr bwMode="auto">
          <a:xfrm>
            <a:off x="228600" y="1447800"/>
            <a:ext cx="4329878"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76200"/>
            <a:ext cx="8229600" cy="1143000"/>
          </a:xfrm>
        </p:spPr>
        <p:txBody>
          <a:bodyPr/>
          <a:lstStyle/>
          <a:p>
            <a:r>
              <a:rPr lang="en-US" sz="3200" dirty="0" smtClean="0"/>
              <a:t>How to allocate (distribute) scarce resources</a:t>
            </a:r>
            <a:br>
              <a:rPr lang="en-US" sz="3200" dirty="0" smtClean="0"/>
            </a:br>
            <a:r>
              <a:rPr lang="en-US" sz="3200" dirty="0" smtClean="0"/>
              <a:t>Who gets scarce stuff?</a:t>
            </a:r>
            <a:endParaRPr lang="en-US" sz="3200" dirty="0"/>
          </a:p>
        </p:txBody>
      </p:sp>
      <p:pic>
        <p:nvPicPr>
          <p:cNvPr id="5" name="Picture 4" descr="http://georgiaseagrant.uga.edu/images/uploads/article_images/Georgias_Coast_and_Barrier_Islands.jpg"/>
          <p:cNvPicPr>
            <a:picLocks noChangeAspect="1" noChangeArrowheads="1"/>
          </p:cNvPicPr>
          <p:nvPr/>
        </p:nvPicPr>
        <p:blipFill>
          <a:blip r:embed="rId4" cstate="print"/>
          <a:srcRect/>
          <a:stretch>
            <a:fillRect/>
          </a:stretch>
        </p:blipFill>
        <p:spPr bwMode="auto">
          <a:xfrm>
            <a:off x="4953000" y="1349688"/>
            <a:ext cx="3962400" cy="5127312"/>
          </a:xfrm>
          <a:prstGeom prst="rect">
            <a:avLst/>
          </a:prstGeom>
          <a:noFill/>
        </p:spPr>
      </p:pic>
      <p:pic>
        <p:nvPicPr>
          <p:cNvPr id="2052" name="Picture 4" descr="http://4.bp.blogspot.com/-6L-oVEOQSJA/T5jcYF_J4sI/AAAAAAAAAB8/xWfuDYFOxNY/s1600/1283478466169163413dollar%2Bsign%2B.svg.hi.png"/>
          <p:cNvPicPr>
            <a:picLocks noChangeAspect="1" noChangeArrowheads="1"/>
          </p:cNvPicPr>
          <p:nvPr/>
        </p:nvPicPr>
        <p:blipFill>
          <a:blip r:embed="rId5" cstate="print"/>
          <a:srcRect/>
          <a:stretch>
            <a:fillRect/>
          </a:stretch>
        </p:blipFill>
        <p:spPr bwMode="auto">
          <a:xfrm>
            <a:off x="2971800" y="1066800"/>
            <a:ext cx="3028950" cy="5715000"/>
          </a:xfrm>
          <a:prstGeom prst="rect">
            <a:avLst/>
          </a:prstGeom>
          <a:noFill/>
        </p:spPr>
      </p:pic>
    </p:spTree>
    <p:extLst>
      <p:ext uri="{BB962C8B-B14F-4D97-AF65-F5344CB8AC3E}">
        <p14:creationId xmlns:p14="http://schemas.microsoft.com/office/powerpoint/2010/main" val="31428926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edge">
                                      <p:cBhvr>
                                        <p:cTn id="7" dur="500"/>
                                        <p:tgtEl>
                                          <p:spTgt spid="205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_regist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a:xfrm>
            <a:off x="457200" y="-76200"/>
            <a:ext cx="8229600" cy="1143000"/>
          </a:xfrm>
        </p:spPr>
        <p:txBody>
          <a:bodyPr/>
          <a:lstStyle/>
          <a:p>
            <a:pPr eaLnBrk="1" hangingPunct="1">
              <a:defRPr/>
            </a:pPr>
            <a:r>
              <a:rPr lang="en-US" sz="5000" b="0" dirty="0" smtClean="0">
                <a:latin typeface="Arial" pitchFamily="34" charset="0"/>
                <a:cs typeface="Arial" pitchFamily="34" charset="0"/>
              </a:rPr>
              <a:t>Application Question</a:t>
            </a:r>
            <a:endParaRPr lang="en-US" sz="5000" dirty="0" smtClean="0">
              <a:latin typeface="Arial" pitchFamily="34" charset="0"/>
              <a:cs typeface="Arial" pitchFamily="34" charset="0"/>
            </a:endParaRPr>
          </a:p>
        </p:txBody>
      </p:sp>
      <p:sp>
        <p:nvSpPr>
          <p:cNvPr id="248835" name="Rectangle 3"/>
          <p:cNvSpPr>
            <a:spLocks noGrp="1" noChangeArrowheads="1"/>
          </p:cNvSpPr>
          <p:nvPr>
            <p:ph type="body" sz="half" idx="1"/>
          </p:nvPr>
        </p:nvSpPr>
        <p:spPr>
          <a:xfrm>
            <a:off x="228600" y="884238"/>
            <a:ext cx="8763000" cy="4525962"/>
          </a:xfrm>
        </p:spPr>
        <p:txBody>
          <a:bodyPr/>
          <a:lstStyle/>
          <a:p>
            <a:pPr eaLnBrk="1" hangingPunct="1">
              <a:defRPr/>
            </a:pPr>
            <a:r>
              <a:rPr lang="en-US" sz="2800" dirty="0" smtClean="0">
                <a:latin typeface="Arial" pitchFamily="34" charset="0"/>
                <a:cs typeface="Arial" pitchFamily="34" charset="0"/>
              </a:rPr>
              <a:t>List three things that you feel are scarce in your life, what has caused them to become scarce? </a:t>
            </a:r>
            <a:endParaRPr lang="en-US" sz="3600" dirty="0" smtClean="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133600" y="2209800"/>
            <a:ext cx="4953000" cy="3746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413660"/>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a:xfrm>
            <a:off x="457200" y="-228600"/>
            <a:ext cx="8229600" cy="1143000"/>
          </a:xfrm>
        </p:spPr>
        <p:txBody>
          <a:bodyPr/>
          <a:lstStyle/>
          <a:p>
            <a:pPr eaLnBrk="1" hangingPunct="1">
              <a:defRPr/>
            </a:pPr>
            <a:r>
              <a:rPr lang="en-US" sz="5000" b="0" dirty="0" smtClean="0">
                <a:latin typeface="Arial" pitchFamily="34" charset="0"/>
                <a:cs typeface="Arial" pitchFamily="34" charset="0"/>
              </a:rPr>
              <a:t>What is Economics?</a:t>
            </a:r>
            <a:endParaRPr lang="en-US" sz="5000" dirty="0" smtClean="0">
              <a:latin typeface="Arial" pitchFamily="34" charset="0"/>
              <a:cs typeface="Arial" pitchFamily="34" charset="0"/>
            </a:endParaRPr>
          </a:p>
        </p:txBody>
      </p:sp>
      <p:sp>
        <p:nvSpPr>
          <p:cNvPr id="248835" name="Rectangle 3"/>
          <p:cNvSpPr>
            <a:spLocks noGrp="1" noChangeArrowheads="1"/>
          </p:cNvSpPr>
          <p:nvPr>
            <p:ph type="body" sz="half" idx="1"/>
          </p:nvPr>
        </p:nvSpPr>
        <p:spPr>
          <a:xfrm>
            <a:off x="457200" y="609600"/>
            <a:ext cx="8534400" cy="4525963"/>
          </a:xfrm>
        </p:spPr>
        <p:txBody>
          <a:bodyPr/>
          <a:lstStyle/>
          <a:p>
            <a:pPr eaLnBrk="1" hangingPunct="1">
              <a:defRPr/>
            </a:pPr>
            <a:r>
              <a:rPr lang="en-US" sz="2800" dirty="0" smtClean="0">
                <a:latin typeface="Arial" pitchFamily="34" charset="0"/>
                <a:cs typeface="Arial" pitchFamily="34" charset="0"/>
              </a:rPr>
              <a:t>Economics – the study of choices; how individuals and groups seek to satisfy their wants and needs in light of scarcity</a:t>
            </a:r>
          </a:p>
          <a:p>
            <a:pPr eaLnBrk="1" hangingPunct="1">
              <a:defRPr/>
            </a:pPr>
            <a:endParaRPr lang="en-US" sz="3600" dirty="0" smtClean="0">
              <a:latin typeface="Arial" pitchFamily="34" charset="0"/>
              <a:cs typeface="Arial" pitchFamily="34" charset="0"/>
            </a:endParaRPr>
          </a:p>
        </p:txBody>
      </p:sp>
      <p:pic>
        <p:nvPicPr>
          <p:cNvPr id="248838" name="Picture 6" descr="man_head_spinning_md_clr"/>
          <p:cNvPicPr>
            <a:picLocks noGrp="1" noChangeAspect="1" noChangeArrowheads="1" noCrop="1"/>
          </p:cNvPicPr>
          <p:nvPr>
            <p:ph sz="half" idx="2"/>
          </p:nvPr>
        </p:nvPicPr>
        <p:blipFill>
          <a:blip r:embed="rId2" cstate="print"/>
          <a:srcRect/>
          <a:stretch>
            <a:fillRect/>
          </a:stretch>
        </p:blipFill>
        <p:spPr>
          <a:xfrm>
            <a:off x="2743200" y="2362200"/>
            <a:ext cx="3124200" cy="3124200"/>
          </a:xfrm>
        </p:spPr>
      </p:pic>
      <p:pic>
        <p:nvPicPr>
          <p:cNvPr id="248850" name="Picture 18" descr="Starbucks"/>
          <p:cNvPicPr>
            <a:picLocks noChangeAspect="1" noChangeArrowheads="1"/>
          </p:cNvPicPr>
          <p:nvPr/>
        </p:nvPicPr>
        <p:blipFill>
          <a:blip r:embed="rId3" cstate="print"/>
          <a:srcRect/>
          <a:stretch>
            <a:fillRect/>
          </a:stretch>
        </p:blipFill>
        <p:spPr bwMode="auto">
          <a:xfrm>
            <a:off x="381000" y="2209800"/>
            <a:ext cx="1873250" cy="1905000"/>
          </a:xfrm>
          <a:prstGeom prst="rect">
            <a:avLst/>
          </a:prstGeom>
          <a:noFill/>
          <a:ln w="9525">
            <a:noFill/>
            <a:miter lim="800000"/>
            <a:headEnd/>
            <a:tailEnd/>
          </a:ln>
        </p:spPr>
      </p:pic>
      <p:pic>
        <p:nvPicPr>
          <p:cNvPr id="79874" name="Picture 2" descr="http://t0.gstatic.com/images?q=tbn:ANd9GcQ5s7gnjmcBvI1QOjs8FzvIFsRJN8cWNGscoZL1vunRT4qkwzkPeA:2.bp.blogspot.com/_JQthLu3soj4/TNhY9V2a84I/AAAAAAAAFDY/_tzV7K-IVrw/s1600/Justin-Bieber-My-Worlds-The-Collection-Official-Album-Cover.jpg"/>
          <p:cNvPicPr>
            <a:picLocks noChangeAspect="1" noChangeArrowheads="1"/>
          </p:cNvPicPr>
          <p:nvPr/>
        </p:nvPicPr>
        <p:blipFill>
          <a:blip r:embed="rId4" cstate="print"/>
          <a:srcRect/>
          <a:stretch>
            <a:fillRect/>
          </a:stretch>
        </p:blipFill>
        <p:spPr bwMode="auto">
          <a:xfrm>
            <a:off x="6019800" y="1828800"/>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9876" name="Picture 4" descr="http://t0.gstatic.com/images?q=tbn:ANd9GcTt8C1HLex2y_IqW-ZPuItPOOStpPRHtDwWid69B1q8ggXkXCak:www.hankstruckpictures.com/pix/trucks/misc_cal/june2001/gazelle/walmart_ih_conv1.jpg"/>
          <p:cNvPicPr>
            <a:picLocks noChangeAspect="1" noChangeArrowheads="1"/>
          </p:cNvPicPr>
          <p:nvPr/>
        </p:nvPicPr>
        <p:blipFill>
          <a:blip r:embed="rId5" cstate="print"/>
          <a:srcRect/>
          <a:stretch>
            <a:fillRect/>
          </a:stretch>
        </p:blipFill>
        <p:spPr bwMode="auto">
          <a:xfrm>
            <a:off x="5867400" y="4343400"/>
            <a:ext cx="260985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9878" name="Picture 6" descr="http://t0.gstatic.com/images?q=tbn:ANd9GcTLOTIrhiLejncCEbadEG18eNQjFjMaijBSaWYEsanJmo-94rYT:betanews.com/wp-content/uploads/2012/04/cloud-computing-laptop-smartphone-tablet.jpg"/>
          <p:cNvPicPr>
            <a:picLocks noChangeAspect="1" noChangeArrowheads="1"/>
          </p:cNvPicPr>
          <p:nvPr/>
        </p:nvPicPr>
        <p:blipFill>
          <a:blip r:embed="rId6" cstate="print"/>
          <a:srcRect/>
          <a:stretch>
            <a:fillRect/>
          </a:stretch>
        </p:blipFill>
        <p:spPr bwMode="auto">
          <a:xfrm>
            <a:off x="228600" y="4267200"/>
            <a:ext cx="2905125" cy="1571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24205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fade">
                                      <p:cBhvr>
                                        <p:cTn id="7" dur="500"/>
                                        <p:tgtEl>
                                          <p:spTgt spid="2488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8838"/>
                                        </p:tgtEl>
                                        <p:attrNameLst>
                                          <p:attrName>style.visibility</p:attrName>
                                        </p:attrNameLst>
                                      </p:cBhvr>
                                      <p:to>
                                        <p:strVal val="visible"/>
                                      </p:to>
                                    </p:set>
                                    <p:animEffect transition="in" filter="fade">
                                      <p:cBhvr>
                                        <p:cTn id="11" dur="500"/>
                                        <p:tgtEl>
                                          <p:spTgt spid="2488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8850"/>
                                        </p:tgtEl>
                                        <p:attrNameLst>
                                          <p:attrName>style.visibility</p:attrName>
                                        </p:attrNameLst>
                                      </p:cBhvr>
                                      <p:to>
                                        <p:strVal val="visible"/>
                                      </p:to>
                                    </p:set>
                                    <p:animEffect transition="in" filter="fade">
                                      <p:cBhvr>
                                        <p:cTn id="15" dur="500"/>
                                        <p:tgtEl>
                                          <p:spTgt spid="2488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874"/>
                                        </p:tgtEl>
                                        <p:attrNameLst>
                                          <p:attrName>style.visibility</p:attrName>
                                        </p:attrNameLst>
                                      </p:cBhvr>
                                      <p:to>
                                        <p:strVal val="visible"/>
                                      </p:to>
                                    </p:set>
                                    <p:animEffect transition="in" filter="fade">
                                      <p:cBhvr>
                                        <p:cTn id="20" dur="500"/>
                                        <p:tgtEl>
                                          <p:spTgt spid="7987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9876"/>
                                        </p:tgtEl>
                                        <p:attrNameLst>
                                          <p:attrName>style.visibility</p:attrName>
                                        </p:attrNameLst>
                                      </p:cBhvr>
                                      <p:to>
                                        <p:strVal val="visible"/>
                                      </p:to>
                                    </p:set>
                                    <p:animEffect transition="in" filter="fade">
                                      <p:cBhvr>
                                        <p:cTn id="24" dur="500"/>
                                        <p:tgtEl>
                                          <p:spTgt spid="79876"/>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9878"/>
                                        </p:tgtEl>
                                        <p:attrNameLst>
                                          <p:attrName>style.visibility</p:attrName>
                                        </p:attrNameLst>
                                      </p:cBhvr>
                                      <p:to>
                                        <p:strVal val="visible"/>
                                      </p:to>
                                    </p:set>
                                    <p:animEffect transition="in" filter="fade">
                                      <p:cBhvr>
                                        <p:cTn id="28"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4" name="Text Box 6"/>
          <p:cNvSpPr txBox="1">
            <a:spLocks noChangeArrowheads="1"/>
          </p:cNvSpPr>
          <p:nvPr/>
        </p:nvSpPr>
        <p:spPr bwMode="auto">
          <a:xfrm>
            <a:off x="152400" y="990600"/>
            <a:ext cx="8915400" cy="830997"/>
          </a:xfrm>
          <a:prstGeom prst="rect">
            <a:avLst/>
          </a:prstGeom>
          <a:noFill/>
          <a:ln w="9525">
            <a:noFill/>
            <a:miter lim="800000"/>
            <a:headEnd/>
            <a:tailEnd/>
          </a:ln>
        </p:spPr>
        <p:txBody>
          <a:bodyPr>
            <a:spAutoFit/>
          </a:bodyPr>
          <a:lstStyle/>
          <a:p>
            <a:pPr marL="457200" indent="-457200" fontAlgn="base">
              <a:spcBef>
                <a:spcPct val="50000"/>
              </a:spcBef>
              <a:spcAft>
                <a:spcPct val="0"/>
              </a:spcAft>
              <a:buFont typeface="Wingdings" panose="05000000000000000000" pitchFamily="2" charset="2"/>
              <a:buChar char="§"/>
            </a:pPr>
            <a:r>
              <a:rPr lang="en-US" sz="2400" dirty="0">
                <a:solidFill>
                  <a:srgbClr val="FFFF00"/>
                </a:solidFill>
                <a:latin typeface="Calibri" pitchFamily="34" charset="0"/>
                <a:cs typeface="Calibri" pitchFamily="34" charset="0"/>
              </a:rPr>
              <a:t>Factors </a:t>
            </a:r>
            <a:r>
              <a:rPr lang="en-US" sz="2400" dirty="0">
                <a:solidFill>
                  <a:srgbClr val="FFFF00"/>
                </a:solidFill>
                <a:latin typeface="Calibri" pitchFamily="34" charset="0"/>
                <a:cs typeface="Calibri" pitchFamily="34" charset="0"/>
              </a:rPr>
              <a:t>of </a:t>
            </a:r>
            <a:r>
              <a:rPr lang="en-US" sz="2400" dirty="0">
                <a:solidFill>
                  <a:srgbClr val="FFFF00"/>
                </a:solidFill>
                <a:latin typeface="Calibri" pitchFamily="34" charset="0"/>
                <a:cs typeface="Calibri" pitchFamily="34" charset="0"/>
              </a:rPr>
              <a:t>Production - </a:t>
            </a:r>
            <a:r>
              <a:rPr lang="en-US" sz="2400" dirty="0">
                <a:solidFill>
                  <a:srgbClr val="FFFF00"/>
                </a:solidFill>
                <a:latin typeface="Calibri" pitchFamily="34" charset="0"/>
                <a:cs typeface="Calibri" pitchFamily="34" charset="0"/>
              </a:rPr>
              <a:t>resources required to produce goods and services</a:t>
            </a:r>
          </a:p>
        </p:txBody>
      </p:sp>
      <p:pic>
        <p:nvPicPr>
          <p:cNvPr id="11271" name="Picture 7" descr="http://www.justopia.org/images/tutorials/llc_small.jpg"/>
          <p:cNvPicPr>
            <a:picLocks noChangeAspect="1" noChangeArrowheads="1"/>
          </p:cNvPicPr>
          <p:nvPr/>
        </p:nvPicPr>
        <p:blipFill>
          <a:blip r:embed="rId2" cstate="print"/>
          <a:srcRect/>
          <a:stretch>
            <a:fillRect/>
          </a:stretch>
        </p:blipFill>
        <p:spPr bwMode="auto">
          <a:xfrm>
            <a:off x="4572000" y="1676400"/>
            <a:ext cx="4343400" cy="37526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 Box 6"/>
          <p:cNvSpPr txBox="1">
            <a:spLocks noChangeArrowheads="1"/>
          </p:cNvSpPr>
          <p:nvPr/>
        </p:nvSpPr>
        <p:spPr bwMode="auto">
          <a:xfrm>
            <a:off x="533400" y="-152400"/>
            <a:ext cx="8305800" cy="1323439"/>
          </a:xfrm>
          <a:prstGeom prst="rect">
            <a:avLst/>
          </a:prstGeom>
          <a:noFill/>
          <a:ln w="9525">
            <a:noFill/>
            <a:miter lim="800000"/>
            <a:headEnd/>
            <a:tailEnd/>
          </a:ln>
        </p:spPr>
        <p:txBody>
          <a:bodyPr>
            <a:spAutoFit/>
          </a:bodyPr>
          <a:lstStyle/>
          <a:p>
            <a:pPr marL="457200" indent="-457200" algn="ctr" fontAlgn="base">
              <a:spcBef>
                <a:spcPct val="50000"/>
              </a:spcBef>
              <a:spcAft>
                <a:spcPct val="0"/>
              </a:spcAft>
            </a:pPr>
            <a:r>
              <a:rPr lang="en-US" sz="4000" dirty="0">
                <a:solidFill>
                  <a:srgbClr val="FFFFFF"/>
                </a:solidFill>
                <a:latin typeface="Calibri" pitchFamily="34" charset="0"/>
                <a:cs typeface="Arial" charset="0"/>
              </a:rPr>
              <a:t>What are the Scarce Resources? </a:t>
            </a:r>
            <a:br>
              <a:rPr lang="en-US" sz="4000" dirty="0">
                <a:solidFill>
                  <a:srgbClr val="FFFFFF"/>
                </a:solidFill>
                <a:latin typeface="Calibri" pitchFamily="34" charset="0"/>
                <a:cs typeface="Arial" charset="0"/>
              </a:rPr>
            </a:br>
            <a:r>
              <a:rPr lang="en-US" sz="4000" dirty="0">
                <a:solidFill>
                  <a:srgbClr val="FFFFFF"/>
                </a:solidFill>
                <a:latin typeface="Calibri" pitchFamily="34" charset="0"/>
                <a:cs typeface="Arial" charset="0"/>
              </a:rPr>
              <a:t>Factors </a:t>
            </a:r>
            <a:r>
              <a:rPr lang="en-US" sz="4000" dirty="0">
                <a:solidFill>
                  <a:srgbClr val="FFFFFF"/>
                </a:solidFill>
                <a:latin typeface="Calibri" pitchFamily="34" charset="0"/>
                <a:cs typeface="Arial" charset="0"/>
              </a:rPr>
              <a:t>of </a:t>
            </a:r>
            <a:r>
              <a:rPr lang="en-US" sz="4000" dirty="0">
                <a:solidFill>
                  <a:srgbClr val="FFFFFF"/>
                </a:solidFill>
                <a:latin typeface="Calibri" pitchFamily="34" charset="0"/>
                <a:cs typeface="Arial" charset="0"/>
              </a:rPr>
              <a:t>Production</a:t>
            </a:r>
            <a:endParaRPr lang="en-US" sz="4000" dirty="0">
              <a:solidFill>
                <a:srgbClr val="FFFFFF"/>
              </a:solidFill>
              <a:latin typeface="Calibri" pitchFamily="34" charset="0"/>
              <a:cs typeface="Arial" charset="0"/>
            </a:endParaRPr>
          </a:p>
        </p:txBody>
      </p:sp>
      <p:pic>
        <p:nvPicPr>
          <p:cNvPr id="11273" name="Picture 9" descr="http://501cweb.files.wordpress.com/2009/01/entrepreneur.jpg"/>
          <p:cNvPicPr>
            <a:picLocks noChangeAspect="1" noChangeArrowheads="1"/>
          </p:cNvPicPr>
          <p:nvPr/>
        </p:nvPicPr>
        <p:blipFill>
          <a:blip r:embed="rId3" cstate="print"/>
          <a:srcRect/>
          <a:stretch>
            <a:fillRect/>
          </a:stretch>
        </p:blipFill>
        <p:spPr bwMode="auto">
          <a:xfrm>
            <a:off x="381000" y="2133600"/>
            <a:ext cx="3705486"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92353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614">
                                            <p:txEl>
                                              <p:pRg st="0" end="0"/>
                                            </p:txEl>
                                          </p:spTgt>
                                        </p:tgtEl>
                                        <p:attrNameLst>
                                          <p:attrName>style.visibility</p:attrName>
                                        </p:attrNameLst>
                                      </p:cBhvr>
                                      <p:to>
                                        <p:strVal val="visible"/>
                                      </p:to>
                                    </p:set>
                                    <p:animEffect transition="in" filter="fade">
                                      <p:cBhvr>
                                        <p:cTn id="7" dur="500"/>
                                        <p:tgtEl>
                                          <p:spTgt spid="1966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build="p" bldLvl="2" autoUpdateAnimBg="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On-screen Show (4:3)</PresentationFormat>
  <Paragraphs>150</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Stream</vt:lpstr>
      <vt:lpstr>1_Office Theme</vt:lpstr>
      <vt:lpstr>Activator</vt:lpstr>
      <vt:lpstr>Elmo was sold for as much as $2500 through a classified ad</vt:lpstr>
      <vt:lpstr>Elmo Videos</vt:lpstr>
      <vt:lpstr>Fundamental Economic Concepts Scarcity and the Factors of Production   </vt:lpstr>
      <vt:lpstr>Scarcity  </vt:lpstr>
      <vt:lpstr>How to allocate (distribute) scarce resources Who gets scarce stuff?</vt:lpstr>
      <vt:lpstr>Application Question</vt:lpstr>
      <vt:lpstr>What is Economics?</vt:lpstr>
      <vt:lpstr>PowerPoint Presentation</vt:lpstr>
      <vt:lpstr>PowerPoint Presentation</vt:lpstr>
      <vt:lpstr>PowerPoint Presentation</vt:lpstr>
      <vt:lpstr>PowerPoint Presentation</vt:lpstr>
      <vt:lpstr>PowerPoint Presentation</vt:lpstr>
      <vt:lpstr>PowerPoint Presentation</vt:lpstr>
      <vt:lpstr>Factors of Production</vt:lpstr>
      <vt:lpstr>Factors of Production</vt:lpstr>
      <vt:lpstr>Scarcity Videos</vt:lpstr>
      <vt:lpstr>PowerPoint Presentation</vt:lpstr>
      <vt:lpstr>PowerPoint Presentation</vt:lpstr>
      <vt:lpstr>Examples of Factors of Production</vt:lpstr>
      <vt:lpstr>Needs vs. Wants</vt:lpstr>
      <vt:lpstr>  Good – physical, tangible(touchable) product </vt:lpstr>
      <vt:lpstr>  Service – a non-tangible action or activity that is performed for someone else</vt:lpstr>
      <vt:lpstr>Show 4/5Commercials for following Chart</vt:lpstr>
      <vt:lpstr>PowerPoint Presentation</vt:lpstr>
      <vt:lpstr>PowerPoint Presentation</vt:lpstr>
      <vt:lpstr>PowerPoint Presentation</vt:lpstr>
      <vt:lpstr>Tradeoffs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Activator</dc:title>
  <dc:creator>CODY JACOBSEN</dc:creator>
  <cp:lastModifiedBy>CODY JACOBSEN</cp:lastModifiedBy>
  <cp:revision>1</cp:revision>
  <dcterms:created xsi:type="dcterms:W3CDTF">2014-09-02T14:17:45Z</dcterms:created>
  <dcterms:modified xsi:type="dcterms:W3CDTF">2014-09-02T14:18:20Z</dcterms:modified>
</cp:coreProperties>
</file>