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03" r:id="rId2"/>
    <p:sldId id="316" r:id="rId3"/>
    <p:sldId id="360" r:id="rId4"/>
    <p:sldId id="361" r:id="rId5"/>
    <p:sldId id="305" r:id="rId6"/>
    <p:sldId id="306" r:id="rId7"/>
    <p:sldId id="362" r:id="rId8"/>
    <p:sldId id="363" r:id="rId9"/>
    <p:sldId id="311" r:id="rId10"/>
    <p:sldId id="364" r:id="rId11"/>
    <p:sldId id="313" r:id="rId12"/>
    <p:sldId id="310" r:id="rId13"/>
    <p:sldId id="379" r:id="rId14"/>
    <p:sldId id="357" r:id="rId15"/>
    <p:sldId id="365" r:id="rId16"/>
    <p:sldId id="339" r:id="rId17"/>
    <p:sldId id="320" r:id="rId18"/>
    <p:sldId id="333" r:id="rId19"/>
    <p:sldId id="334" r:id="rId20"/>
    <p:sldId id="335" r:id="rId21"/>
    <p:sldId id="381" r:id="rId22"/>
    <p:sldId id="380" r:id="rId23"/>
    <p:sldId id="336" r:id="rId24"/>
    <p:sldId id="382" r:id="rId25"/>
    <p:sldId id="322" r:id="rId26"/>
    <p:sldId id="323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43" r:id="rId40"/>
    <p:sldId id="347" r:id="rId41"/>
    <p:sldId id="348" r:id="rId42"/>
    <p:sldId id="349" r:id="rId43"/>
    <p:sldId id="350" r:id="rId44"/>
    <p:sldId id="351" r:id="rId45"/>
    <p:sldId id="352" r:id="rId46"/>
    <p:sldId id="346" r:id="rId47"/>
    <p:sldId id="332" r:id="rId48"/>
    <p:sldId id="383" r:id="rId49"/>
    <p:sldId id="384" r:id="rId50"/>
    <p:sldId id="341" r:id="rId51"/>
    <p:sldId id="318" r:id="rId52"/>
    <p:sldId id="345" r:id="rId53"/>
    <p:sldId id="344" r:id="rId54"/>
    <p:sldId id="353" r:id="rId55"/>
    <p:sldId id="354" r:id="rId56"/>
    <p:sldId id="355" r:id="rId57"/>
    <p:sldId id="359" r:id="rId58"/>
    <p:sldId id="356" r:id="rId59"/>
    <p:sldId id="314" r:id="rId60"/>
    <p:sldId id="378" r:id="rId6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rgbClr val="CC3300"/>
      </a:buClr>
      <a:buSzPct val="85000"/>
      <a:defRPr sz="1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CC3300"/>
      </a:buClr>
      <a:buSzPct val="85000"/>
      <a:defRPr sz="1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CC3300"/>
      </a:buClr>
      <a:buSzPct val="85000"/>
      <a:defRPr sz="1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CC3300"/>
      </a:buClr>
      <a:buSzPct val="85000"/>
      <a:defRPr sz="1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CC3300"/>
      </a:buClr>
      <a:buSzPct val="85000"/>
      <a:defRPr sz="1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  <a:srgbClr val="990000"/>
    <a:srgbClr val="00CC66"/>
    <a:srgbClr val="CC6600"/>
    <a:srgbClr val="99CCFF"/>
    <a:srgbClr val="FFFF00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987" autoAdjust="0"/>
  </p:normalViewPr>
  <p:slideViewPr>
    <p:cSldViewPr>
      <p:cViewPr>
        <p:scale>
          <a:sx n="60" d="100"/>
          <a:sy n="60" d="100"/>
        </p:scale>
        <p:origin x="-51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764B5C2F-2D2B-48B8-87A5-1A727BE08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4E22EA2E-0446-4516-8869-856DBE5CE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5C3E2-EC90-49F3-8C18-F5F8386E2BC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28600"/>
            <a:ext cx="2054225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5038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096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3838" cy="5060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990600"/>
            <a:ext cx="4035425" cy="50609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096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3838" cy="5060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990600"/>
            <a:ext cx="4035425" cy="5060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3838" cy="5060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990600"/>
            <a:ext cx="4035425" cy="5060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0" y="0"/>
          <a:ext cx="9144000" cy="665163"/>
        </p:xfrm>
        <a:graphic>
          <a:graphicData uri="http://schemas.openxmlformats.org/presentationml/2006/ole">
            <p:oleObj spid="_x0000_s1026" name="Image" r:id="rId16" imgW="11707937" imgH="850794" progId="">
              <p:embed/>
            </p:oleObj>
          </a:graphicData>
        </a:graphic>
      </p:graphicFrame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499225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686800" y="6624638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6" tIns="41028" rIns="82056" bIns="41028">
            <a:spAutoFit/>
          </a:bodyPr>
          <a:lstStyle/>
          <a:p>
            <a:pPr defTabSz="819150">
              <a:spcBef>
                <a:spcPct val="50000"/>
              </a:spcBef>
              <a:spcAft>
                <a:spcPct val="10000"/>
              </a:spcAft>
              <a:buClr>
                <a:srgbClr val="FF0000"/>
              </a:buClr>
              <a:buSzTx/>
              <a:buFont typeface="Symbol" pitchFamily="18" charset="2"/>
              <a:buNone/>
              <a:defRPr/>
            </a:pPr>
            <a:fld id="{F3880B54-EFA3-4460-BBEC-6024C4DCF70E}" type="slidenum">
              <a:rPr lang="en-US" altLang="en-US" sz="900" b="1">
                <a:solidFill>
                  <a:srgbClr val="B2B2B2"/>
                </a:solidFill>
                <a:latin typeface="Arial" charset="0"/>
              </a:rPr>
              <a:pPr defTabSz="819150">
                <a:spcBef>
                  <a:spcPct val="50000"/>
                </a:spcBef>
                <a:spcAft>
                  <a:spcPct val="10000"/>
                </a:spcAft>
                <a:buClr>
                  <a:srgbClr val="FF0000"/>
                </a:buClr>
                <a:buSzTx/>
                <a:buFont typeface="Symbol" pitchFamily="18" charset="2"/>
                <a:buNone/>
                <a:defRPr/>
              </a:pPr>
              <a:t>‹#›</a:t>
            </a:fld>
            <a:endParaRPr lang="en-US" altLang="en-US" sz="900" b="1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57200" y="6553200"/>
            <a:ext cx="32766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/>
          <a:lstStyle/>
          <a:p>
            <a:pPr>
              <a:spcBef>
                <a:spcPct val="50000"/>
              </a:spcBef>
              <a:buClrTx/>
              <a:buSzTx/>
              <a:defRPr/>
            </a:pPr>
            <a:r>
              <a:rPr lang="en-US" altLang="en-US" sz="900">
                <a:solidFill>
                  <a:schemeClr val="bg1"/>
                </a:solidFill>
                <a:latin typeface="Times" pitchFamily="18" charset="0"/>
              </a:rPr>
              <a:t>International Finance 2003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166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57200" y="6743700"/>
            <a:ext cx="4302125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/>
          <a:lstStyle/>
          <a:p>
            <a:pPr>
              <a:spcBef>
                <a:spcPct val="50000"/>
              </a:spcBef>
              <a:buClrTx/>
              <a:buSzTx/>
              <a:defRPr/>
            </a:pPr>
            <a:r>
              <a:rPr lang="en-US" sz="800" i="1">
                <a:solidFill>
                  <a:srgbClr val="DDDDDD"/>
                </a:solidFill>
                <a:latin typeface="Arial" charset="0"/>
              </a:rPr>
              <a:t>© Natasha Beliaeva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85000"/>
        <a:buBlip>
          <a:blip r:embed="rId18"/>
        </a:buBlip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hyperlink" Target="http://upload.wikimedia.org/wikipedia/commons/3/3e/Federal_Reserve_Districts_Map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58.gif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30175"/>
            <a:ext cx="9220200" cy="1470025"/>
          </a:xfrm>
        </p:spPr>
        <p:txBody>
          <a:bodyPr/>
          <a:lstStyle/>
          <a:p>
            <a:r>
              <a:rPr lang="en-US" sz="3200" smtClean="0"/>
              <a:t>Activator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5486400" cy="4343400"/>
          </a:xfrm>
        </p:spPr>
        <p:txBody>
          <a:bodyPr/>
          <a:lstStyle/>
          <a:p>
            <a:pPr marL="304800" indent="-304800" algn="l">
              <a:buFontTx/>
              <a:buAutoNum type="arabicPeriod"/>
            </a:pPr>
            <a:r>
              <a:rPr lang="en-US" sz="2800" b="0" smtClean="0">
                <a:solidFill>
                  <a:srgbClr val="002060"/>
                </a:solidFill>
              </a:rPr>
              <a:t>Why do you accept money in exchange for a good or service?</a:t>
            </a:r>
          </a:p>
          <a:p>
            <a:pPr marL="304800" indent="-304800" algn="l">
              <a:buFontTx/>
              <a:buAutoNum type="arabicPeriod"/>
            </a:pPr>
            <a:endParaRPr lang="en-US" sz="2800" b="0" smtClean="0">
              <a:solidFill>
                <a:srgbClr val="002060"/>
              </a:solidFill>
            </a:endParaRPr>
          </a:p>
          <a:p>
            <a:pPr marL="304800" indent="-304800" algn="l">
              <a:buFontTx/>
              <a:buAutoNum type="arabicPeriod"/>
            </a:pPr>
            <a:r>
              <a:rPr lang="en-US" sz="2800" b="0" smtClean="0">
                <a:solidFill>
                  <a:srgbClr val="006600"/>
                </a:solidFill>
              </a:rPr>
              <a:t>What gives money its value?</a:t>
            </a:r>
          </a:p>
          <a:p>
            <a:pPr marL="304800" indent="-304800" algn="l"/>
            <a:endParaRPr lang="en-US" sz="2800" b="0" smtClean="0"/>
          </a:p>
          <a:p>
            <a:pPr marL="304800" indent="-304800" algn="l">
              <a:buFontTx/>
              <a:buAutoNum type="arabicPeriod"/>
            </a:pPr>
            <a:endParaRPr lang="en-US" b="0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81000" y="6553200"/>
            <a:ext cx="16764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graphicFrame>
        <p:nvGraphicFramePr>
          <p:cNvPr id="6" name="Group 28"/>
          <p:cNvGraphicFramePr>
            <a:graphicFrameLocks noGrp="1"/>
          </p:cNvGraphicFramePr>
          <p:nvPr/>
        </p:nvGraphicFramePr>
        <p:xfrm>
          <a:off x="7086600" y="0"/>
          <a:ext cx="1828800" cy="4318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83" name="Picture 5" descr="http://news-libraries.mit.edu/blog/wp-content/uploads/2008/01/mon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6096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7" descr="http://www.e-potpourri.com/wp-content/uploads/2007/11/pork-knox-savings-bank.jpg"/>
          <p:cNvPicPr>
            <a:picLocks noChangeAspect="1" noChangeArrowheads="1"/>
          </p:cNvPicPr>
          <p:nvPr/>
        </p:nvPicPr>
        <p:blipFill>
          <a:blip r:embed="rId4" cstate="print"/>
          <a:srcRect l="7111" t="14433" r="9332" b="17526"/>
          <a:stretch>
            <a:fillRect/>
          </a:stretch>
        </p:blipFill>
        <p:spPr bwMode="auto">
          <a:xfrm>
            <a:off x="0" y="3505200"/>
            <a:ext cx="35052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9" descr="http://www.theaccidentalnegotiator.com/wp-content/uploads/2009/01/1370665001_8c3329d0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05200"/>
            <a:ext cx="31051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2" descr="penny_guy_walking_md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581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1676400"/>
            <a:ext cx="487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Represents purchasing power, acceptable form of currency, other people will accept it, etc…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27432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Government says so, </a:t>
            </a:r>
            <a:r>
              <a:rPr lang="en-US" sz="1600" dirty="0"/>
              <a:t>domestically and internationally accepted, represents value of goods and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dirty="0" smtClean="0"/>
              <a:t>Money in the U.S. Economy</a:t>
            </a:r>
            <a:endParaRPr lang="en-US" sz="28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15400" cy="5060950"/>
          </a:xfrm>
        </p:spPr>
        <p:txBody>
          <a:bodyPr/>
          <a:lstStyle/>
          <a:p>
            <a:pPr>
              <a:spcAft>
                <a:spcPct val="10000"/>
              </a:spcAft>
            </a:pPr>
            <a:r>
              <a:rPr lang="en-US" sz="2100" b="0" dirty="0" smtClean="0">
                <a:solidFill>
                  <a:srgbClr val="006600"/>
                </a:solidFill>
              </a:rPr>
              <a:t>Money stock – quantity of money in the economy</a:t>
            </a:r>
          </a:p>
          <a:p>
            <a:pPr lvl="1">
              <a:spcAft>
                <a:spcPct val="10000"/>
              </a:spcAft>
            </a:pPr>
            <a:r>
              <a:rPr lang="en-US" sz="2100" b="0" dirty="0" smtClean="0">
                <a:solidFill>
                  <a:srgbClr val="006600"/>
                </a:solidFill>
              </a:rPr>
              <a:t>October 2010 – 9.61 Trillion</a:t>
            </a:r>
          </a:p>
          <a:p>
            <a:pPr lvl="1">
              <a:spcAft>
                <a:spcPct val="10000"/>
              </a:spcAft>
            </a:pPr>
            <a:r>
              <a:rPr lang="en-US" sz="2100" b="0" dirty="0" smtClean="0">
                <a:solidFill>
                  <a:srgbClr val="002060"/>
                </a:solidFill>
              </a:rPr>
              <a:t>Currency – paper bills and coins in the hands of the public</a:t>
            </a:r>
          </a:p>
          <a:p>
            <a:pPr lvl="1">
              <a:spcAft>
                <a:spcPct val="10000"/>
              </a:spcAft>
            </a:pPr>
            <a:r>
              <a:rPr lang="en-US" sz="2100" b="0" dirty="0" smtClean="0">
                <a:solidFill>
                  <a:srgbClr val="7030A0"/>
                </a:solidFill>
              </a:rPr>
              <a:t>Demand deposits – balances in bank </a:t>
            </a:r>
            <a:r>
              <a:rPr lang="en-US" sz="2100" dirty="0" smtClean="0">
                <a:solidFill>
                  <a:srgbClr val="7030A0"/>
                </a:solidFill>
              </a:rPr>
              <a:t>checking </a:t>
            </a:r>
            <a:r>
              <a:rPr lang="en-US" sz="2100" b="0" dirty="0" smtClean="0">
                <a:solidFill>
                  <a:srgbClr val="7030A0"/>
                </a:solidFill>
              </a:rPr>
              <a:t>accounts, can be accessed by writing a check</a:t>
            </a:r>
          </a:p>
          <a:p>
            <a:pPr lvl="2">
              <a:spcAft>
                <a:spcPct val="10000"/>
              </a:spcAft>
            </a:pPr>
            <a:r>
              <a:rPr lang="en-US" sz="2100" dirty="0" smtClean="0">
                <a:solidFill>
                  <a:srgbClr val="C00000"/>
                </a:solidFill>
              </a:rPr>
              <a:t>Debit card/direct deposits, cash transfer, etc. </a:t>
            </a:r>
          </a:p>
          <a:p>
            <a:pPr lvl="2">
              <a:spcAft>
                <a:spcPct val="10000"/>
              </a:spcAft>
            </a:pPr>
            <a:endParaRPr lang="en-US" sz="2100" b="1" dirty="0">
              <a:solidFill>
                <a:srgbClr val="7030A0"/>
              </a:solidFill>
            </a:endParaRPr>
          </a:p>
          <a:p>
            <a:pPr>
              <a:spcAft>
                <a:spcPct val="10000"/>
              </a:spcAft>
            </a:pPr>
            <a:endParaRPr lang="en-US" sz="2100" b="0" dirty="0"/>
          </a:p>
        </p:txBody>
      </p:sp>
      <p:graphicFrame>
        <p:nvGraphicFramePr>
          <p:cNvPr id="182276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189442" name="Picture 2" descr="http://andrewchia.com/wp-content/uploads/2009/05/printing-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4343399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ttp://www.tradingcritic.com/files/electronic-money-tra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4351312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smtClean="0"/>
              <a:t>M1 and M2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0"/>
            <a:ext cx="8839200" cy="5060950"/>
          </a:xfrm>
        </p:spPr>
        <p:txBody>
          <a:bodyPr/>
          <a:lstStyle/>
          <a:p>
            <a:pPr>
              <a:spcAft>
                <a:spcPct val="10000"/>
              </a:spcAft>
            </a:pPr>
            <a:r>
              <a:rPr lang="en-US" sz="2000" b="0" dirty="0" smtClean="0">
                <a:solidFill>
                  <a:srgbClr val="006600"/>
                </a:solidFill>
              </a:rPr>
              <a:t>M1 – money that people can gain access to easily and immediately; checkable demand deposits (</a:t>
            </a:r>
            <a:r>
              <a:rPr lang="en-US" sz="2000" b="0" dirty="0" smtClean="0">
                <a:solidFill>
                  <a:srgbClr val="005426"/>
                </a:solidFill>
              </a:rPr>
              <a:t>balances in bank accounts)</a:t>
            </a:r>
            <a:endParaRPr lang="en-US" sz="2000" dirty="0" smtClean="0">
              <a:solidFill>
                <a:srgbClr val="005426"/>
              </a:solidFill>
            </a:endParaRPr>
          </a:p>
          <a:p>
            <a:pPr lvl="1">
              <a:spcAft>
                <a:spcPct val="100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High liquidity - checking accounts, traveler’s checks </a:t>
            </a:r>
          </a:p>
          <a:p>
            <a:pPr>
              <a:spcAft>
                <a:spcPct val="10000"/>
              </a:spcAft>
            </a:pPr>
            <a:r>
              <a:rPr lang="en-US" sz="2000" b="0" dirty="0" smtClean="0">
                <a:solidFill>
                  <a:srgbClr val="990000"/>
                </a:solidFill>
              </a:rPr>
              <a:t>M2 – consists of all the assets in M1 plus assets that are not as liquid</a:t>
            </a:r>
          </a:p>
          <a:p>
            <a:pPr lvl="1">
              <a:spcAft>
                <a:spcPct val="10000"/>
              </a:spcAft>
            </a:pPr>
            <a:r>
              <a:rPr lang="en-US" sz="2000" dirty="0" smtClean="0">
                <a:solidFill>
                  <a:srgbClr val="7030A0"/>
                </a:solidFill>
              </a:rPr>
              <a:t>Slightly less liquid, savings accounts, money market, mutual funds, etc. </a:t>
            </a:r>
          </a:p>
          <a:p>
            <a:pPr>
              <a:spcAft>
                <a:spcPct val="10000"/>
              </a:spcAft>
            </a:pPr>
            <a:endParaRPr lang="en-US" sz="2000" b="0" dirty="0" smtClean="0"/>
          </a:p>
        </p:txBody>
      </p:sp>
      <p:graphicFrame>
        <p:nvGraphicFramePr>
          <p:cNvPr id="182276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250" name="Rectangle 4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188418" name="Picture 2" descr="http://t0.gstatic.com/images?q=tbn:Z7o8mnKt-V3R0M:http://www.advice.com/images/uploaded/article/f/9/f9bcd9136c7448eabd78240def9c1eb2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428412"/>
            <a:ext cx="3561366" cy="2667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8420" name="Picture 4" descr="http://phongsavanhbank.com/web/psv_eng/images/savin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82340"/>
            <a:ext cx="3086100" cy="2623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381000"/>
          </a:xfrm>
        </p:spPr>
        <p:txBody>
          <a:bodyPr/>
          <a:lstStyle/>
          <a:p>
            <a:r>
              <a:rPr lang="en-US" sz="2400" smtClean="0">
                <a:latin typeface="Calibri" pitchFamily="34" charset="0"/>
              </a:rPr>
              <a:t>The Six Characteristics of Money – pgs. 245-246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8991600" cy="6095361"/>
        </p:xfrm>
        <a:graphic>
          <a:graphicData uri="http://schemas.openxmlformats.org/drawingml/2006/table">
            <a:tbl>
              <a:tblPr/>
              <a:tblGrid>
                <a:gridCol w="3034665"/>
                <a:gridCol w="2922270"/>
                <a:gridCol w="3034665"/>
              </a:tblGrid>
              <a:tr h="666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Characteristic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6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1. Durability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34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2. Portability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3. Divisibility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83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4. Uniformity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999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5. Limited Supply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31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6. Acceptability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200" y="1379538"/>
            <a:ext cx="2895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Must withstand physical wear and tear that is a part of being used over and over again.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0" y="1371600"/>
            <a:ext cx="289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Ancient Roman coins more than 2000 yrs. old. Rag/cloth content helps keep money durable (1 yr. life)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4200" y="2598738"/>
            <a:ext cx="2895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People need to be able to take money with them from place to place.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25908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Paper money and coins are easily carried and very portable.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24200" y="3519488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Money must be easily divided into smaller denominations.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6000" y="3429000"/>
            <a:ext cx="304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Spanish doubloons, U.S. various $1, 5, 10, 20, 50, 100, denominations. Penny, Nickel, Dime, Quarter, etc.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24200" y="43434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Money must be uniform, easy to count and measure.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0" y="43434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A U.S. dollar always buys $1 worth of goods.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4200" y="4984750"/>
            <a:ext cx="2895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The money supply must be kept in limited supply.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0" y="4953000"/>
            <a:ext cx="289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Pebbles on the beach (unlimited), US Federal Reserve is responsible for controlling the money supply.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5875338"/>
            <a:ext cx="2895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Everyone in an economy must be able to exchange the objects that serve as money.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6000" y="5875338"/>
            <a:ext cx="2895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US we expect money to be accepted domestically and internationally.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2000"/>
            <a:ext cx="8686800" cy="35814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900" dirty="0" smtClean="0">
                <a:solidFill>
                  <a:srgbClr val="7030A0"/>
                </a:solidFill>
              </a:rPr>
              <a:t>What are the three functions of money?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</a:rPr>
              <a:t>Medium of exchange – used to buy stuff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005426"/>
                </a:solidFill>
              </a:rPr>
              <a:t>Unit of Account – keep track of prices, debts and investments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990000"/>
                </a:solidFill>
              </a:rPr>
              <a:t>Store of Value – hold value for future purchases</a:t>
            </a:r>
          </a:p>
          <a:p>
            <a:pPr>
              <a:buFont typeface="+mj-lt"/>
              <a:buAutoNum type="arabicPeriod"/>
            </a:pPr>
            <a:endParaRPr lang="en-US" sz="1900" dirty="0" smtClean="0"/>
          </a:p>
          <a:p>
            <a:pPr>
              <a:buFont typeface="+mj-lt"/>
              <a:buAutoNum type="arabicPeriod"/>
            </a:pPr>
            <a:r>
              <a:rPr lang="en-US" sz="1900" dirty="0" smtClean="0">
                <a:solidFill>
                  <a:srgbClr val="7030A0"/>
                </a:solidFill>
              </a:rPr>
              <a:t>What are the different types of money?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005426"/>
                </a:solidFill>
              </a:rPr>
              <a:t>Commodity money – intrinsic value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990000"/>
                </a:solidFill>
              </a:rPr>
              <a:t>Fiat money – no intrinsic value</a:t>
            </a:r>
          </a:p>
          <a:p>
            <a:pPr>
              <a:buFont typeface="+mj-lt"/>
              <a:buAutoNum type="arabicPeriod"/>
            </a:pPr>
            <a:endParaRPr lang="en-US" sz="1900" dirty="0" smtClean="0">
              <a:solidFill>
                <a:srgbClr val="7030A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900" dirty="0" smtClean="0">
                <a:solidFill>
                  <a:srgbClr val="7030A0"/>
                </a:solidFill>
              </a:rPr>
              <a:t>What are the 6 characteristics of money?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</a:rPr>
              <a:t>Durability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005426"/>
                </a:solidFill>
              </a:rPr>
              <a:t>Portability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990000"/>
                </a:solidFill>
              </a:rPr>
              <a:t> Divisibility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7030A0"/>
                </a:solidFill>
              </a:rPr>
              <a:t>Uniformity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</a:rPr>
              <a:t>Limited in Supply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005426"/>
                </a:solidFill>
              </a:rPr>
              <a:t>Acceptability </a:t>
            </a:r>
          </a:p>
          <a:p>
            <a:pPr lvl="1">
              <a:buFont typeface="+mj-lt"/>
              <a:buAutoNum type="arabicPeriod"/>
            </a:pPr>
            <a:endParaRPr lang="en-US" sz="1900" dirty="0" smtClean="0">
              <a:solidFill>
                <a:srgbClr val="7030A0"/>
              </a:solidFill>
            </a:endParaRPr>
          </a:p>
          <a:p>
            <a:pPr lvl="1">
              <a:buFont typeface="+mj-lt"/>
              <a:buAutoNum type="arabicPeriod"/>
            </a:pPr>
            <a:endParaRPr lang="en-US" sz="1900" dirty="0" smtClean="0">
              <a:solidFill>
                <a:srgbClr val="7030A0"/>
              </a:solidFill>
            </a:endParaRPr>
          </a:p>
          <a:p>
            <a:pPr lvl="1">
              <a:buNone/>
            </a:pPr>
            <a:endParaRPr lang="en-US" sz="1900" dirty="0" smtClean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76200" y="655638"/>
            <a:ext cx="9067800" cy="4525962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000066"/>
                </a:solidFill>
                <a:latin typeface="Calibri" pitchFamily="34" charset="0"/>
              </a:rPr>
              <a:t>The Federal Reserve (“The Fed”) – the central bank of the U.S.</a:t>
            </a:r>
          </a:p>
          <a:p>
            <a:pPr>
              <a:defRPr/>
            </a:pPr>
            <a:r>
              <a:rPr lang="en-US" sz="2000" b="0" dirty="0" smtClean="0">
                <a:solidFill>
                  <a:srgbClr val="006600"/>
                </a:solidFill>
                <a:latin typeface="Calibri" pitchFamily="34" charset="0"/>
              </a:rPr>
              <a:t>Created in 1913 by Congress, Federal Reserve Act</a:t>
            </a:r>
          </a:p>
          <a:p>
            <a:pPr marL="342900" lvl="1" indent="-342900">
              <a:buClr>
                <a:srgbClr val="CC3300"/>
              </a:buClr>
              <a:buSzPct val="85000"/>
              <a:buBlip>
                <a:blip r:embed="rId2"/>
              </a:buBlip>
              <a:defRPr/>
            </a:pPr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</a:rPr>
              <a:t>Central Bank – institution designed to oversee the banking system and regulate the quantity of money in the economy.</a:t>
            </a:r>
          </a:p>
          <a:p>
            <a:pPr marL="342900" lvl="1" indent="-342900">
              <a:buClr>
                <a:srgbClr val="CC3300"/>
              </a:buClr>
              <a:buSzPct val="85000"/>
              <a:buFontTx/>
              <a:buBlip>
                <a:blip r:embed="rId2"/>
              </a:buBlip>
              <a:defRPr/>
            </a:pPr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</a:rPr>
              <a:t>Monetary policy – directly affects the nation’s money supply (expansionary or </a:t>
            </a:r>
            <a:r>
              <a:rPr lang="en-US" sz="2000" dirty="0" err="1" smtClean="0">
                <a:solidFill>
                  <a:srgbClr val="7030A0"/>
                </a:solidFill>
                <a:latin typeface="Calibri" pitchFamily="34" charset="0"/>
              </a:rPr>
              <a:t>contractionary</a:t>
            </a:r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990000"/>
                </a:solidFill>
                <a:latin typeface="Calibri" pitchFamily="34" charset="0"/>
              </a:rPr>
              <a:t>Responsible for regulating the fiat money system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Dollar is officially a “Federal Reserve Note”</a:t>
            </a:r>
          </a:p>
          <a:p>
            <a:pPr lvl="1">
              <a:defRPr/>
            </a:pPr>
            <a:endParaRPr lang="en-US" sz="2000" dirty="0" smtClean="0">
              <a:solidFill>
                <a:srgbClr val="990000"/>
              </a:solidFill>
              <a:latin typeface="Calibri" pitchFamily="34" charset="0"/>
            </a:endParaRPr>
          </a:p>
          <a:p>
            <a:pPr>
              <a:defRPr/>
            </a:pPr>
            <a:endParaRPr lang="en-US" sz="2000" b="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Tx/>
              <a:buNone/>
              <a:defRPr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smtClean="0"/>
              <a:t>Chapter 16 - The Federal Reserve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3322" name="Picture 2" descr="http://4.bp.blogspot.com/_pSFIpguAhD0/S-mwCymZYII/AAAAAAAAAHI/nAyjdYIh3uY/s1600/May+14+Federal+Reser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12302" name="Picture 14" descr="http://debrajonesonline.files.wordpress.com/2011/09/federal-reserv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81400"/>
            <a:ext cx="3581400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3540" name="Picture 4" descr="http://upload.wikimedia.org/wikipedia/commons/7/7b/United_States_one_dollar_bill,_obver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1600"/>
            <a:ext cx="9072378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76200" y="685800"/>
            <a:ext cx="4572000" cy="4525963"/>
          </a:xfrm>
        </p:spPr>
        <p:txBody>
          <a:bodyPr/>
          <a:lstStyle/>
          <a:p>
            <a:r>
              <a:rPr lang="en-US" sz="2600" b="0" dirty="0" smtClean="0">
                <a:solidFill>
                  <a:srgbClr val="002060"/>
                </a:solidFill>
                <a:latin typeface="Calibri" pitchFamily="34" charset="0"/>
              </a:rPr>
              <a:t>Run by a 7 member board of governors</a:t>
            </a:r>
          </a:p>
          <a:p>
            <a:r>
              <a:rPr lang="en-US" sz="2600" b="0" dirty="0" smtClean="0">
                <a:solidFill>
                  <a:srgbClr val="C00000"/>
                </a:solidFill>
                <a:latin typeface="Calibri" pitchFamily="34" charset="0"/>
              </a:rPr>
              <a:t>Appointed by the president, confirmed by the Senate to 14 year terms</a:t>
            </a:r>
          </a:p>
          <a:p>
            <a:r>
              <a:rPr lang="en-US" sz="2600" b="0" dirty="0" smtClean="0">
                <a:solidFill>
                  <a:srgbClr val="7030A0"/>
                </a:solidFill>
                <a:latin typeface="Calibri" pitchFamily="34" charset="0"/>
              </a:rPr>
              <a:t>Board is led by the chairman</a:t>
            </a:r>
          </a:p>
          <a:p>
            <a:r>
              <a:rPr lang="en-US" sz="2600" b="0" dirty="0" smtClean="0">
                <a:solidFill>
                  <a:srgbClr val="006600"/>
                </a:solidFill>
                <a:latin typeface="Calibri" pitchFamily="34" charset="0"/>
              </a:rPr>
              <a:t>Current chairman – Ben Bernanke</a:t>
            </a:r>
          </a:p>
        </p:txBody>
      </p:sp>
      <p:pic>
        <p:nvPicPr>
          <p:cNvPr id="17412" name="Picture 7" descr="http://www.mybudget360.com/wp-content/uploads/2009/10/fed-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0261" y="762000"/>
            <a:ext cx="46262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dirty="0" smtClean="0"/>
              <a:t>Structure of the Federal Reserve</a:t>
            </a:r>
            <a:endParaRPr lang="en-US" sz="2800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192514" name="Picture 2" descr="http://www.washingtonpost.com/wp-dyn/content/photo/2009/02/24/PH2009022401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3889195" cy="272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2516" name="Picture 4" descr="http://t1.gstatic.com/images?q=tbn:0y-9wIiqCejurM:http://www.grandhaventribune.com/blog/opinion/wp-content/uploads/2007/06/bush-bernanke.jp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4165326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2518" name="Picture 6" descr="http://dealbreaker.com/images/thumbs/alan-greensp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7200"/>
            <a:ext cx="4038600" cy="2876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76200" y="685800"/>
            <a:ext cx="9067800" cy="4525963"/>
          </a:xfrm>
        </p:spPr>
        <p:txBody>
          <a:bodyPr/>
          <a:lstStyle/>
          <a:p>
            <a:r>
              <a:rPr lang="en-US" sz="2600" b="0" smtClean="0">
                <a:solidFill>
                  <a:srgbClr val="002060"/>
                </a:solidFill>
                <a:latin typeface="Calibri" pitchFamily="34" charset="0"/>
              </a:rPr>
              <a:t>Fed is comprised of Twelve Federal District Reserve Banks</a:t>
            </a:r>
          </a:p>
          <a:p>
            <a:pPr lvl="1"/>
            <a:r>
              <a:rPr lang="en-US" sz="2600" smtClean="0">
                <a:solidFill>
                  <a:srgbClr val="7030A0"/>
                </a:solidFill>
                <a:latin typeface="Calibri" pitchFamily="34" charset="0"/>
              </a:rPr>
              <a:t>One Federal Reserve Bank for each district</a:t>
            </a:r>
          </a:p>
          <a:p>
            <a:pPr lvl="1"/>
            <a:r>
              <a:rPr lang="en-US" sz="2600" smtClean="0">
                <a:solidFill>
                  <a:srgbClr val="0070C0"/>
                </a:solidFill>
                <a:latin typeface="Calibri" pitchFamily="34" charset="0"/>
              </a:rPr>
              <a:t>Each FRB monitors economic and banking conditions in its district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096000" cy="381000"/>
          </a:xfrm>
        </p:spPr>
        <p:txBody>
          <a:bodyPr/>
          <a:lstStyle/>
          <a:p>
            <a:r>
              <a:rPr lang="en-US" sz="2800" smtClean="0"/>
              <a:t>Structure of the Federal Reserve 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15371" name="Picture 12" descr="http://www.dallasfed.org/images/frs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5410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4" descr="http://www.secretservice.gov/images/kym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2876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ile:Federal Reserve Districts Map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7" y="457200"/>
            <a:ext cx="9102083" cy="5791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381000"/>
          </a:xfrm>
        </p:spPr>
        <p:txBody>
          <a:bodyPr/>
          <a:lstStyle/>
          <a:p>
            <a:r>
              <a:rPr lang="en-US" sz="2800" smtClean="0"/>
              <a:t>The Federal Open Market Committee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228600" y="838200"/>
            <a:ext cx="426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 marL="342900" indent="-342900">
              <a:defRPr/>
            </a:pPr>
            <a:r>
              <a:rPr lang="en-US" sz="2800" kern="0" dirty="0">
                <a:solidFill>
                  <a:srgbClr val="002060"/>
                </a:solidFill>
                <a:latin typeface="Calibri" pitchFamily="34" charset="0"/>
                <a:cs typeface="+mn-cs"/>
              </a:rPr>
              <a:t>Structure and function:</a:t>
            </a: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en-US" sz="2800" kern="0" dirty="0">
                <a:solidFill>
                  <a:srgbClr val="990000"/>
                </a:solidFill>
                <a:latin typeface="Calibri" pitchFamily="34" charset="0"/>
                <a:cs typeface="+mn-cs"/>
              </a:rPr>
              <a:t>Run by a 7 member board of governors and 5 of the 12 regional bank presidents </a:t>
            </a: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en-US" sz="2800" kern="0" dirty="0" smtClean="0">
                <a:solidFill>
                  <a:srgbClr val="006600"/>
                </a:solidFill>
                <a:latin typeface="Calibri" pitchFamily="34" charset="0"/>
              </a:rPr>
              <a:t>All attend, only 5 vote, President of New York Fed always votes (financial capital of the world</a:t>
            </a:r>
            <a:endParaRPr lang="en-US" sz="2800" kern="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en-US" sz="2800" kern="0" dirty="0" smtClean="0">
                <a:solidFill>
                  <a:srgbClr val="0070C0"/>
                </a:solidFill>
                <a:latin typeface="Calibri" pitchFamily="34" charset="0"/>
              </a:rPr>
              <a:t>Increase </a:t>
            </a:r>
            <a:r>
              <a:rPr lang="en-US" sz="2800" kern="0" dirty="0">
                <a:solidFill>
                  <a:srgbClr val="0070C0"/>
                </a:solidFill>
                <a:latin typeface="Calibri" pitchFamily="34" charset="0"/>
              </a:rPr>
              <a:t>or decrease money supply</a:t>
            </a:r>
          </a:p>
          <a:p>
            <a:pPr marL="342900" indent="-342900">
              <a:defRPr/>
            </a:pPr>
            <a:r>
              <a:rPr lang="en-US" sz="2800" kern="0" dirty="0">
                <a:solidFill>
                  <a:srgbClr val="002060"/>
                </a:solidFill>
                <a:latin typeface="Calibri" pitchFamily="34" charset="0"/>
                <a:cs typeface="+mn-cs"/>
              </a:rPr>
              <a:t/>
            </a:r>
            <a:br>
              <a:rPr lang="en-US" sz="2800" kern="0" dirty="0">
                <a:solidFill>
                  <a:srgbClr val="002060"/>
                </a:solidFill>
                <a:latin typeface="Calibri" pitchFamily="34" charset="0"/>
                <a:cs typeface="+mn-cs"/>
              </a:rPr>
            </a:br>
            <a:endParaRPr lang="en-US" sz="2800" kern="0" dirty="0">
              <a:solidFill>
                <a:srgbClr val="00206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394" name="Rectangle 4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189442" name="Picture 2" descr="http://bestforextrainingcourse.com/blog/wp-content/uploads/2010/04/FOM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850" y="3505200"/>
            <a:ext cx="3868550" cy="2805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9444" name="Picture 4" descr="http://www.ibtimes.com/data/articleimgs/216006-federal-reserve-boards-federal-open-market-committ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3822871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r>
              <a:rPr lang="en-US" sz="2800" smtClean="0">
                <a:solidFill>
                  <a:srgbClr val="000066"/>
                </a:solidFill>
                <a:latin typeface="Calibri" pitchFamily="34" charset="0"/>
              </a:rPr>
              <a:t>Three monetary policy tools </a:t>
            </a:r>
          </a:p>
          <a:p>
            <a:pPr marL="914400" lvl="1" indent="-457200">
              <a:buFontTx/>
              <a:buAutoNum type="arabicPeriod"/>
            </a:pPr>
            <a:r>
              <a:rPr lang="en-US" sz="2800" smtClean="0">
                <a:solidFill>
                  <a:srgbClr val="C00000"/>
                </a:solidFill>
                <a:latin typeface="Calibri" pitchFamily="34" charset="0"/>
              </a:rPr>
              <a:t>Open-market operations</a:t>
            </a:r>
          </a:p>
          <a:p>
            <a:pPr marL="914400" lvl="1" indent="-457200">
              <a:buFontTx/>
              <a:buAutoNum type="arabicPeriod"/>
            </a:pPr>
            <a:r>
              <a:rPr lang="en-US" sz="2800" smtClean="0">
                <a:solidFill>
                  <a:srgbClr val="002060"/>
                </a:solidFill>
                <a:latin typeface="Calibri" pitchFamily="34" charset="0"/>
              </a:rPr>
              <a:t>Reserve requirements </a:t>
            </a:r>
          </a:p>
          <a:p>
            <a:pPr marL="914400" lvl="1" indent="-457200">
              <a:buFontTx/>
              <a:buAutoNum type="arabicPeriod"/>
            </a:pPr>
            <a:r>
              <a:rPr lang="en-US" sz="2800" smtClean="0">
                <a:solidFill>
                  <a:srgbClr val="C00000"/>
                </a:solidFill>
                <a:latin typeface="Calibri" pitchFamily="34" charset="0"/>
              </a:rPr>
              <a:t>Discount rate</a:t>
            </a:r>
          </a:p>
          <a:p>
            <a:pPr marL="914400" lvl="1" indent="-457200">
              <a:buFontTx/>
              <a:buNone/>
            </a:pPr>
            <a:endParaRPr lang="en-US" sz="200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en-US" sz="2000" smtClean="0">
              <a:solidFill>
                <a:srgbClr val="C00000"/>
              </a:solidFill>
              <a:latin typeface="Calibri" pitchFamily="34" charset="0"/>
            </a:endParaRPr>
          </a:p>
          <a:p>
            <a:pPr marL="914400" lvl="1" indent="-457200">
              <a:buFontTx/>
              <a:buNone/>
            </a:pPr>
            <a:endParaRPr lang="en-US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Fed’s Tools of Monetary Control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7418" name="Picture 2" descr="http://welkerswikinomics.com/blog/wp-content/uploads/2008/03/monetary-policy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739" y="1752600"/>
            <a:ext cx="488426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Federal Reserve Creates Money From Thin 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8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76200" y="609600"/>
            <a:ext cx="8915400" cy="4525963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Open-Market Operations – the purchase and sale of U.S. government bonds by the Fed</a:t>
            </a:r>
          </a:p>
          <a:p>
            <a:pPr marL="914400" lvl="1" indent="-457200">
              <a:defRPr/>
            </a:pPr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Most often used tool of the Fed</a:t>
            </a:r>
          </a:p>
          <a:p>
            <a:pPr marL="914400" lvl="1" indent="-457200"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Buy bonds from the public - increase money supply</a:t>
            </a:r>
          </a:p>
          <a:p>
            <a:pPr marL="1314450" lvl="2" indent="-457200"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Easy money policy -  expansionary monetary policy, goal is to expand the economy by lowering interest rates,  increase inflation, encourages banks to lend money to consumers , discourage saving, increases the money supply</a:t>
            </a:r>
          </a:p>
          <a:p>
            <a:pPr marL="914400" lvl="1" indent="-457200">
              <a:defRPr/>
            </a:pPr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Decrease money supply, sells government bonds </a:t>
            </a:r>
          </a:p>
          <a:p>
            <a:pPr marL="1314450" lvl="2" indent="-457200">
              <a:defRPr/>
            </a:pPr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Tight money policy – </a:t>
            </a:r>
            <a:r>
              <a:rPr lang="en-US" sz="1800" dirty="0" err="1" smtClean="0">
                <a:solidFill>
                  <a:srgbClr val="990000"/>
                </a:solidFill>
                <a:latin typeface="Calibri" pitchFamily="34" charset="0"/>
              </a:rPr>
              <a:t>contractionary</a:t>
            </a:r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 monetary policy, goal is to slow the economy by raising interest rates, cause inflation to slow, discourage borrowing, encourage saving, restricts the money supply</a:t>
            </a:r>
          </a:p>
          <a:p>
            <a:pPr marL="914400" lvl="1" indent="-457200">
              <a:defRPr/>
            </a:pPr>
            <a:endParaRPr lang="en-US" sz="18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Tx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defRPr/>
            </a:pPr>
            <a:endParaRPr lang="en-US" sz="18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Tx/>
              <a:buNone/>
              <a:defRPr/>
            </a:pP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Open-Market Operations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91490" name="Picture 2" descr="http://img.ibtimes.com/www/data/images/full/2010/11/06/51243-chairman-of-the-federal-reserve-ben-bernan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599" y="3754966"/>
            <a:ext cx="3768969" cy="2722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1492" name="Picture 4" descr="http://www.philadelphiafed.org/education/teachers/resources/day-in-life-of-fomc/_images/day-in-the-life-of-the-fomc_im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92" y="3733800"/>
            <a:ext cx="3781984" cy="2743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44" name="Rectangle 8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90678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b="0" dirty="0" smtClean="0">
                <a:solidFill>
                  <a:srgbClr val="000066"/>
                </a:solidFill>
                <a:latin typeface="Calibri" pitchFamily="34" charset="0"/>
              </a:rPr>
              <a:t>Baking Soda and Salt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0" dirty="0" smtClean="0">
                <a:solidFill>
                  <a:srgbClr val="000066"/>
                </a:solidFill>
                <a:latin typeface="Calibri" pitchFamily="34" charset="0"/>
              </a:rPr>
              <a:t>Cinnamon, Raisins and Vanilla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0" dirty="0" smtClean="0">
                <a:solidFill>
                  <a:srgbClr val="000066"/>
                </a:solidFill>
                <a:latin typeface="Calibri" pitchFamily="34" charset="0"/>
              </a:rPr>
              <a:t>Food Coloring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0" dirty="0" smtClean="0">
                <a:solidFill>
                  <a:srgbClr val="000066"/>
                </a:solidFill>
                <a:latin typeface="Calibri" pitchFamily="34" charset="0"/>
              </a:rPr>
              <a:t>Shortening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0" dirty="0" smtClean="0">
                <a:solidFill>
                  <a:srgbClr val="000066"/>
                </a:solidFill>
                <a:latin typeface="Calibri" pitchFamily="34" charset="0"/>
              </a:rPr>
              <a:t>Sugar and Flour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0" dirty="0" smtClean="0">
                <a:solidFill>
                  <a:srgbClr val="000066"/>
                </a:solidFill>
                <a:latin typeface="Calibri" pitchFamily="34" charset="0"/>
              </a:rPr>
              <a:t>Eggs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endParaRPr lang="en-US" sz="3200" dirty="0" smtClean="0">
              <a:solidFill>
                <a:srgbClr val="990000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3200" b="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endParaRPr lang="en-US" sz="320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smtClean="0"/>
              <a:t>Ingredients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65540" name="Picture 4" descr="http://www.eileenscookies.com/assets/templates/site/images/cook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0"/>
            <a:ext cx="3352800" cy="476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Reserve Requirements – regulations on the minimum amount of reserves that banks must hold against deposits</a:t>
            </a:r>
          </a:p>
          <a:p>
            <a:pPr marL="914400" lvl="1" indent="-457200">
              <a:defRPr/>
            </a:pPr>
            <a:r>
              <a:rPr lang="en-US" sz="2000" dirty="0" smtClean="0">
                <a:solidFill>
                  <a:srgbClr val="990000"/>
                </a:solidFill>
                <a:latin typeface="Arial Narrow" pitchFamily="34" charset="0"/>
              </a:rPr>
              <a:t>Banks must have a supply of reserves to protect against "runs" or "panics.“ (it’s a wonderful life video clip)</a:t>
            </a:r>
          </a:p>
          <a:p>
            <a:pPr marL="914400" lvl="1" indent="-457200">
              <a:defRPr/>
            </a:pPr>
            <a:r>
              <a:rPr lang="en-US" sz="2000" dirty="0" smtClean="0">
                <a:solidFill>
                  <a:srgbClr val="990000"/>
                </a:solidFill>
                <a:latin typeface="Calibri" pitchFamily="34" charset="0"/>
              </a:rPr>
              <a:t>10% on M1 </a:t>
            </a:r>
          </a:p>
          <a:p>
            <a:pPr marL="914400" lvl="1" indent="-457200">
              <a:defRPr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Influences how much money banks can create from each deposit (reserves)</a:t>
            </a:r>
          </a:p>
          <a:p>
            <a:pPr marL="914400" lvl="1" indent="-457200">
              <a:defRPr/>
            </a:pPr>
            <a:r>
              <a:rPr lang="en-US" sz="2000" dirty="0" smtClean="0">
                <a:solidFill>
                  <a:srgbClr val="990000"/>
                </a:solidFill>
                <a:latin typeface="Calibri" pitchFamily="34" charset="0"/>
              </a:rPr>
              <a:t>Increase in RRR, banks must hold more reserves, can loan out less</a:t>
            </a:r>
          </a:p>
          <a:p>
            <a:pPr marL="914400" lvl="1" indent="-457200">
              <a:defRPr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Decrease in RRR, banks must hold less reserves, can loan out more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Reserve Requirements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95800" y="3718560"/>
          <a:ext cx="4495800" cy="27584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43668"/>
                <a:gridCol w="754652"/>
                <a:gridCol w="899160"/>
                <a:gridCol w="899160"/>
                <a:gridCol w="899160"/>
              </a:tblGrid>
              <a:tr h="4658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1968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1978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1988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1998</a:t>
                      </a:r>
                    </a:p>
                  </a:txBody>
                  <a:tcPr anchor="ctr"/>
                </a:tc>
              </a:tr>
              <a:tr h="680394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United Kingdom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3.1</a:t>
                      </a:r>
                    </a:p>
                  </a:txBody>
                  <a:tcPr anchor="ctr"/>
                </a:tc>
              </a:tr>
              <a:tr h="465884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Turkey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58.3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30.8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18.0</a:t>
                      </a:r>
                    </a:p>
                  </a:txBody>
                  <a:tcPr anchor="ctr"/>
                </a:tc>
              </a:tr>
              <a:tr h="465884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19.3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11.9</a:t>
                      </a:r>
                    </a:p>
                  </a:txBody>
                  <a:tcPr anchor="ctr"/>
                </a:tc>
              </a:tr>
              <a:tr h="680394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10.3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29" name="Picture 3" descr="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0" name="Picture 4" descr="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1" name="Picture 5" descr="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2" name="Picture 6" descr="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3" name="Picture 7" descr="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://fermanianbusinesscenter.files.wordpress.com/2010/02/bank-v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Simulation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838201"/>
          <a:ext cx="8610600" cy="54102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90472"/>
                <a:gridCol w="2790472"/>
                <a:gridCol w="1514828"/>
                <a:gridCol w="1514828"/>
              </a:tblGrid>
              <a:tr h="733782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Deposit  Amount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Reserves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Excess Reserves</a:t>
                      </a:r>
                      <a:endParaRPr lang="en-US" dirty="0"/>
                    </a:p>
                  </a:txBody>
                  <a:tcPr/>
                </a:tc>
              </a:tr>
              <a:tr h="425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1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Simulation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838200"/>
          <a:ext cx="4267200" cy="53075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2133600"/>
              </a:tblGrid>
              <a:tr h="633046">
                <a:tc>
                  <a:txBody>
                    <a:bodyPr/>
                    <a:lstStyle/>
                    <a:p>
                      <a:r>
                        <a:rPr lang="en-US" dirty="0" smtClean="0"/>
                        <a:t>Loans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Loan Amount</a:t>
                      </a:r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24400" y="854095"/>
            <a:ext cx="464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Deposits    ___________</a:t>
            </a:r>
          </a:p>
          <a:p>
            <a:endParaRPr lang="en-US" sz="2000" dirty="0" smtClean="0"/>
          </a:p>
          <a:p>
            <a:r>
              <a:rPr lang="en-US" sz="2000" dirty="0" smtClean="0"/>
              <a:t>Total Reserves ___________</a:t>
            </a:r>
          </a:p>
          <a:p>
            <a:endParaRPr lang="en-US" sz="2000" dirty="0" smtClean="0"/>
          </a:p>
          <a:p>
            <a:r>
              <a:rPr lang="en-US" sz="2000" dirty="0" smtClean="0"/>
              <a:t>Total Loans ___________</a:t>
            </a:r>
          </a:p>
          <a:p>
            <a:endParaRPr lang="en-US" sz="2000" dirty="0" smtClean="0"/>
          </a:p>
          <a:p>
            <a:r>
              <a:rPr lang="en-US" sz="2000" dirty="0" smtClean="0"/>
              <a:t>Excess Reserves ___________</a:t>
            </a:r>
          </a:p>
          <a:p>
            <a:endParaRPr lang="en-US" sz="2000" dirty="0" smtClean="0"/>
          </a:p>
          <a:p>
            <a:r>
              <a:rPr lang="en-US" sz="2000" dirty="0" smtClean="0"/>
              <a:t>Remaining Excess Reserves 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5029200" cy="4525963"/>
          </a:xfrm>
        </p:spPr>
        <p:txBody>
          <a:bodyPr/>
          <a:lstStyle/>
          <a:p>
            <a:pPr>
              <a:defRPr/>
            </a:pPr>
            <a:r>
              <a:rPr lang="en-US" sz="2200" dirty="0" smtClean="0">
                <a:solidFill>
                  <a:srgbClr val="000066"/>
                </a:solidFill>
                <a:latin typeface="Calibri" pitchFamily="34" charset="0"/>
              </a:rPr>
              <a:t>Discount Rate – interest rate on loans the Fed makes to banks; currently .75%</a:t>
            </a:r>
            <a:endParaRPr lang="en-US" sz="22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914400" lvl="1" indent="-457200"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Fed is the lender of last resort</a:t>
            </a:r>
          </a:p>
          <a:p>
            <a:pPr marL="914400" lvl="1" indent="-457200"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Banks borrow from Fed when it has low reserves; too many loans, high withdrawals</a:t>
            </a:r>
          </a:p>
          <a:p>
            <a:pPr marL="914400" lvl="1" indent="-457200"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Lower discount rate encourages borrowing</a:t>
            </a:r>
          </a:p>
          <a:p>
            <a:pPr marL="914400" lvl="1" indent="-457200"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Higher discount rate discourages borrowing</a:t>
            </a:r>
          </a:p>
          <a:p>
            <a:pPr>
              <a:defRPr/>
            </a:pPr>
            <a:r>
              <a:rPr lang="en-US" sz="2200" dirty="0" smtClean="0">
                <a:solidFill>
                  <a:srgbClr val="000066"/>
                </a:solidFill>
                <a:latin typeface="Calibri" pitchFamily="34" charset="0"/>
              </a:rPr>
              <a:t>Federal Funds Rate – short-term interest rate that banks charge each other for loans</a:t>
            </a:r>
          </a:p>
          <a:p>
            <a:pPr lvl="1"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Currently 0 - .25%</a:t>
            </a:r>
          </a:p>
          <a:p>
            <a:pPr lvl="1">
              <a:buFontTx/>
              <a:buNone/>
              <a:defRPr/>
            </a:pPr>
            <a:endParaRPr lang="en-US" sz="22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defRPr/>
            </a:pPr>
            <a:endParaRPr lang="en-US" sz="22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Tx/>
              <a:buNone/>
              <a:defRPr/>
            </a:pPr>
            <a:endParaRPr lang="en-US" sz="220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Discount Rate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88418" name="Picture 2" descr="http://3.bp.blogspot.com/_1V7wnZxPqok/RsWY-hot87I/AAAAAAAAGVY/9PaGXAtTef8/s400/wsf+rate+cu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762000"/>
            <a:ext cx="347472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8420" name="Picture 4" descr="http://blogs.abcnews.com/photos/uncategorized/2007/09/18/fed_rate_070918_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386" y="3810000"/>
            <a:ext cx="3451614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Open-Market Operations Simulation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6248400" cy="50609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Initial Money Supply _______________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After Bond Swap _________________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After Open-market purchase _____________________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After Open-market sale ________________________</a:t>
            </a:r>
          </a:p>
          <a:p>
            <a:pPr>
              <a:buNone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What are the three tools of monetary policy?</a:t>
            </a:r>
          </a:p>
          <a:p>
            <a:pPr lvl="1"/>
            <a:r>
              <a:rPr lang="en-US" dirty="0" smtClean="0"/>
              <a:t>Open-market operations, Required Reserve Ratio, Discount Rate/Federal Funds Rate (Interest Rates)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Which tool of monetary policy is used most frequently?</a:t>
            </a:r>
          </a:p>
          <a:p>
            <a:pPr lvl="1"/>
            <a:r>
              <a:rPr lang="en-US" dirty="0" smtClean="0"/>
              <a:t>OMOs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do open market operations affect the money supply?</a:t>
            </a:r>
          </a:p>
          <a:p>
            <a:pPr lvl="1"/>
            <a:r>
              <a:rPr lang="en-US" dirty="0" smtClean="0"/>
              <a:t>Purchase – increase </a:t>
            </a:r>
            <a:r>
              <a:rPr lang="en-US" dirty="0" err="1" smtClean="0"/>
              <a:t>m.s</a:t>
            </a:r>
            <a:r>
              <a:rPr lang="en-US" dirty="0" smtClean="0"/>
              <a:t>. Sell – decrease </a:t>
            </a:r>
            <a:r>
              <a:rPr lang="en-US" dirty="0" err="1" smtClean="0"/>
              <a:t>m.s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is the structure of the Fed?</a:t>
            </a:r>
          </a:p>
          <a:p>
            <a:pPr lvl="1"/>
            <a:r>
              <a:rPr lang="en-US" dirty="0" smtClean="0"/>
              <a:t>Central Bank – DC (7 governors) + 12 district banks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76200" y="685800"/>
            <a:ext cx="87630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990000"/>
                </a:solidFill>
                <a:latin typeface="Calibri" pitchFamily="34" charset="0"/>
              </a:rPr>
              <a:t>Fractional-reserve system – banks hold only a fraction of deposit reserves as opposed to a 100% reserve system</a:t>
            </a:r>
          </a:p>
          <a:p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</a:rPr>
              <a:t>Reserve – money deposit that banks have received but not loaned out</a:t>
            </a:r>
          </a:p>
          <a:p>
            <a:pPr lvl="1"/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</a:rPr>
              <a:t>Reserves and loans are assets to bank</a:t>
            </a:r>
          </a:p>
          <a:p>
            <a:pPr lvl="1"/>
            <a:r>
              <a:rPr lang="en-US" sz="2400" dirty="0" smtClean="0">
                <a:solidFill>
                  <a:srgbClr val="990000"/>
                </a:solidFill>
                <a:latin typeface="Calibri" pitchFamily="34" charset="0"/>
              </a:rPr>
              <a:t>Loans are liabilities to borrowers, deposits are liabilities to the bank</a:t>
            </a:r>
          </a:p>
          <a:p>
            <a:pPr>
              <a:buFontTx/>
              <a:buNone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Tx/>
              <a:buNone/>
            </a:pPr>
            <a:endParaRPr lang="en-US" sz="240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8130" name="Picture 2" descr="http://www.freefoto.com/images/04/28/04_28_50---US-Dollar-Bills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83" y="3657600"/>
            <a:ext cx="4019517" cy="2679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2" name="Picture 4" descr="http://thebsreport.files.wordpress.com/2009/09/empty_bankv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839" y="3581400"/>
            <a:ext cx="4190561" cy="2796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381000"/>
          </a:xfrm>
        </p:spPr>
        <p:txBody>
          <a:bodyPr/>
          <a:lstStyle/>
          <a:p>
            <a:r>
              <a:rPr lang="en-US" sz="2800" smtClean="0"/>
              <a:t>Money Creation 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2540" name="Rectangle 8"/>
          <p:cNvSpPr>
            <a:spLocks noChangeArrowheads="1"/>
          </p:cNvSpPr>
          <p:nvPr/>
        </p:nvSpPr>
        <p:spPr bwMode="auto">
          <a:xfrm>
            <a:off x="457200" y="6534150"/>
            <a:ext cx="1647825" cy="17145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76200" y="685800"/>
            <a:ext cx="8763000" cy="4525963"/>
          </a:xfrm>
        </p:spPr>
        <p:txBody>
          <a:bodyPr/>
          <a:lstStyle/>
          <a:p>
            <a:r>
              <a:rPr lang="en-US" sz="2400" smtClean="0">
                <a:solidFill>
                  <a:srgbClr val="000066"/>
                </a:solidFill>
                <a:latin typeface="Calibri" pitchFamily="34" charset="0"/>
              </a:rPr>
              <a:t>Required Reserve Ratio – set by the Fed, minimum amount that must be held by the bank (required reserves)</a:t>
            </a:r>
          </a:p>
          <a:p>
            <a:pPr lvl="1"/>
            <a:r>
              <a:rPr lang="en-US" sz="2400" smtClean="0">
                <a:solidFill>
                  <a:srgbClr val="990000"/>
                </a:solidFill>
                <a:latin typeface="Calibri" pitchFamily="34" charset="0"/>
              </a:rPr>
              <a:t>Established by the Federal Reserve, 1/10 or 10% of M1</a:t>
            </a:r>
          </a:p>
          <a:p>
            <a:r>
              <a:rPr lang="en-US" sz="2400" smtClean="0">
                <a:solidFill>
                  <a:srgbClr val="000066"/>
                </a:solidFill>
                <a:latin typeface="Calibri" pitchFamily="34" charset="0"/>
              </a:rPr>
              <a:t>Excess Reserves – reserves in addition to required reserves</a:t>
            </a:r>
          </a:p>
          <a:p>
            <a:pPr lvl="1"/>
            <a:r>
              <a:rPr lang="en-US" sz="2400" smtClean="0">
                <a:solidFill>
                  <a:srgbClr val="990000"/>
                </a:solidFill>
                <a:latin typeface="Calibri" pitchFamily="34" charset="0"/>
              </a:rPr>
              <a:t>$1000 deposit, the bank would hold $100 in reserve and have $900 for lending</a:t>
            </a:r>
          </a:p>
          <a:p>
            <a:endParaRPr lang="en-US" sz="240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Tx/>
              <a:buNone/>
            </a:pPr>
            <a:endParaRPr lang="en-US" sz="240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381000"/>
          </a:xfrm>
        </p:spPr>
        <p:txBody>
          <a:bodyPr/>
          <a:lstStyle/>
          <a:p>
            <a:r>
              <a:rPr lang="en-US" sz="2800" smtClean="0"/>
              <a:t>Money Creation 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187394" name="Picture 2" descr="http://farm3.static.flickr.com/2221/2379428938_926b60f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6235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7396" name="Picture 4" descr="http://www.wellington.govt.nz/move/enlarged/money-bankopen-deposit-en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4152471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0" y="731837"/>
            <a:ext cx="91440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990000"/>
                </a:solidFill>
                <a:latin typeface="Calibri" pitchFamily="34" charset="0"/>
              </a:rPr>
              <a:t>T Account – simplified accounting statement that shows changes in the banks assets and liabilities</a:t>
            </a:r>
            <a:endParaRPr lang="en-US" sz="24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lvl="1"/>
            <a:r>
              <a:rPr lang="en-US" sz="2400" dirty="0" smtClean="0">
                <a:solidFill>
                  <a:srgbClr val="000066"/>
                </a:solidFill>
                <a:latin typeface="Calibri" pitchFamily="34" charset="0"/>
              </a:rPr>
              <a:t>Reserves and loans are assets to bank</a:t>
            </a:r>
          </a:p>
          <a:p>
            <a:pPr lvl="1"/>
            <a:r>
              <a:rPr lang="en-US" sz="2400" dirty="0" smtClean="0">
                <a:solidFill>
                  <a:srgbClr val="990000"/>
                </a:solidFill>
                <a:latin typeface="Calibri" pitchFamily="34" charset="0"/>
              </a:rPr>
              <a:t>Deposits are liabilities to the bank</a:t>
            </a:r>
          </a:p>
          <a:p>
            <a:endParaRPr lang="en-US" sz="18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Tx/>
              <a:buNone/>
            </a:pPr>
            <a:endParaRPr lang="en-US" sz="140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381000"/>
          </a:xfrm>
        </p:spPr>
        <p:txBody>
          <a:bodyPr/>
          <a:lstStyle/>
          <a:p>
            <a:r>
              <a:rPr lang="en-US" sz="2800" dirty="0" smtClean="0"/>
              <a:t>Money Creation </a:t>
            </a:r>
            <a:endParaRPr lang="en-US" sz="2800" dirty="0"/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5"/>
          <p:cNvGraphicFramePr>
            <a:graphicFrameLocks noGrp="1"/>
          </p:cNvGraphicFramePr>
          <p:nvPr/>
        </p:nvGraphicFramePr>
        <p:xfrm>
          <a:off x="685800" y="2514600"/>
          <a:ext cx="7848599" cy="3733800"/>
        </p:xfrm>
        <a:graphic>
          <a:graphicData uri="http://schemas.openxmlformats.org/drawingml/2006/table">
            <a:tbl>
              <a:tblPr/>
              <a:tblGrid>
                <a:gridCol w="2010007"/>
                <a:gridCol w="1244290"/>
                <a:gridCol w="670002"/>
                <a:gridCol w="1340005"/>
                <a:gridCol w="670002"/>
                <a:gridCol w="1914293"/>
              </a:tblGrid>
              <a:tr h="51441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T-Account for a Typical Bank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ASSETS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LIABILITIES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</a:tr>
              <a:tr h="839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Reserves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Deposits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839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Loans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06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0" y="579437"/>
            <a:ext cx="9144000" cy="4525963"/>
          </a:xfrm>
        </p:spPr>
        <p:txBody>
          <a:bodyPr/>
          <a:lstStyle/>
          <a:p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Money multiplier formula – helps determine the amount of money that the banking system generates with each dollar of reserves</a:t>
            </a:r>
          </a:p>
          <a:p>
            <a:pPr marL="342900" lvl="1" indent="-342900">
              <a:buClr>
                <a:srgbClr val="CC3300"/>
              </a:buClr>
              <a:buSzPct val="85000"/>
              <a:buBlip>
                <a:blip r:embed="rId3"/>
              </a:buBlip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MM = 1/RRR</a:t>
            </a:r>
          </a:p>
          <a:p>
            <a:pPr lvl="1"/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1/.10 = 10</a:t>
            </a:r>
          </a:p>
          <a:p>
            <a:pPr lvl="1"/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1/.05 = 20</a:t>
            </a:r>
          </a:p>
          <a:p>
            <a:pPr marL="342900" lvl="1" indent="-342900">
              <a:buClr>
                <a:srgbClr val="CC3300"/>
              </a:buClr>
              <a:buSzPct val="85000"/>
              <a:buBlip>
                <a:blip r:embed="rId3"/>
              </a:buBlip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Money Creation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Initial Cash Deposit (principal) x MM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The higher the RRR, the less banks </a:t>
            </a:r>
            <a:b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have to loan out (vice versa)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100(10) = 1000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100(20) = 2000</a:t>
            </a:r>
          </a:p>
          <a:p>
            <a:pPr lvl="1">
              <a:buNone/>
            </a:pPr>
            <a:endParaRPr lang="en-US" sz="2000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en-US" sz="20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Tx/>
              <a:buNone/>
            </a:pPr>
            <a:endParaRPr lang="en-US" sz="200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7106" name="Picture 2" descr="http://www.teenagemoneymultiplier.com/teenagemoneymultiplier.com/images/MoneySt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95800"/>
            <a:ext cx="3048000" cy="202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 Multiplier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214017" name="Object 1"/>
          <p:cNvGraphicFramePr>
            <a:graphicFrameLocks noChangeAspect="1"/>
          </p:cNvGraphicFramePr>
          <p:nvPr/>
        </p:nvGraphicFramePr>
        <p:xfrm>
          <a:off x="5410200" y="1354338"/>
          <a:ext cx="3505200" cy="550662"/>
        </p:xfrm>
        <a:graphic>
          <a:graphicData uri="http://schemas.openxmlformats.org/presentationml/2006/ole">
            <p:oleObj spid="_x0000_s21506" name="Equation" r:id="rId5" imgW="2666880" imgH="419040" progId="">
              <p:embed/>
            </p:oleObj>
          </a:graphicData>
        </a:graphic>
      </p:graphicFrame>
      <p:pic>
        <p:nvPicPr>
          <p:cNvPr id="214019" name="Picture 3" descr="http://images.encyclopedia.com/utility/image.aspx?id=2795217&amp;imagetype=He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95400"/>
            <a:ext cx="1219200" cy="1219200"/>
          </a:xfrm>
          <a:prstGeom prst="rect">
            <a:avLst/>
          </a:prstGeom>
          <a:noFill/>
        </p:spPr>
      </p:pic>
      <p:pic>
        <p:nvPicPr>
          <p:cNvPr id="10" name="Picture 14" descr="http://1.bp.blogspot.com/_AtiLcUtkvCw/TMmxvGHhpCI/AAAAAAAAAJo/2014worMK_Q/s1600/FractionalReserveBanki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8245" y="1981200"/>
            <a:ext cx="448575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371600"/>
          <a:ext cx="8762999" cy="3276599"/>
        </p:xfrm>
        <a:graphic>
          <a:graphicData uri="http://schemas.openxmlformats.org/drawingml/2006/table">
            <a:tbl>
              <a:tblPr/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Deposit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(Money Supply)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 Multiplier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schoolloans.org/blog/wp-content/uploads/2009/06/money_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09800"/>
            <a:ext cx="3680861" cy="3962400"/>
          </a:xfrm>
          <a:prstGeom prst="rect">
            <a:avLst/>
          </a:prstGeom>
          <a:noFill/>
        </p:spPr>
      </p:pic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dirty="0" smtClean="0"/>
              <a:t>Chapter 10 Money and Banking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Section 1 - Evolution of Money</a:t>
            </a:r>
            <a:endParaRPr lang="en-US" sz="28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7" y="609600"/>
            <a:ext cx="8602663" cy="5334000"/>
          </a:xfrm>
        </p:spPr>
        <p:txBody>
          <a:bodyPr/>
          <a:lstStyle/>
          <a:p>
            <a:pPr>
              <a:spcAft>
                <a:spcPct val="10000"/>
              </a:spcAft>
            </a:pPr>
            <a:endParaRPr lang="en-US" sz="2400" b="0" dirty="0" smtClean="0">
              <a:solidFill>
                <a:srgbClr val="CC6600"/>
              </a:solidFill>
            </a:endParaRPr>
          </a:p>
          <a:p>
            <a:pPr>
              <a:spcAft>
                <a:spcPct val="10000"/>
              </a:spcAft>
            </a:pPr>
            <a:r>
              <a:rPr lang="en-US" sz="2400" b="0" dirty="0" smtClean="0">
                <a:solidFill>
                  <a:srgbClr val="CC6600"/>
                </a:solidFill>
              </a:rPr>
              <a:t>Money </a:t>
            </a:r>
            <a:r>
              <a:rPr lang="en-US" sz="2400" b="0" dirty="0">
                <a:solidFill>
                  <a:srgbClr val="CC6600"/>
                </a:solidFill>
              </a:rPr>
              <a:t>– </a:t>
            </a:r>
            <a:r>
              <a:rPr lang="en-US" sz="2400" b="0" dirty="0" smtClean="0">
                <a:solidFill>
                  <a:srgbClr val="CC6600"/>
                </a:solidFill>
              </a:rPr>
              <a:t>assets people use to buy goods and services</a:t>
            </a:r>
          </a:p>
          <a:p>
            <a:pPr lvl="1">
              <a:spcAft>
                <a:spcPct val="10000"/>
              </a:spcAft>
            </a:pPr>
            <a:r>
              <a:rPr lang="en-US" sz="2400" dirty="0" smtClean="0">
                <a:solidFill>
                  <a:srgbClr val="7030A0"/>
                </a:solidFill>
              </a:rPr>
              <a:t>Something that is regularly accepted in exchange for goods and services</a:t>
            </a:r>
          </a:p>
          <a:p>
            <a:pPr lvl="1">
              <a:spcAft>
                <a:spcPct val="10000"/>
              </a:spcAft>
              <a:buNone/>
            </a:pPr>
            <a:endParaRPr lang="en-US" sz="2400" b="0" dirty="0" smtClean="0">
              <a:solidFill>
                <a:srgbClr val="CC6600"/>
              </a:solidFill>
            </a:endParaRPr>
          </a:p>
          <a:p>
            <a:pPr>
              <a:spcAft>
                <a:spcPct val="10000"/>
              </a:spcAft>
            </a:pPr>
            <a:r>
              <a:rPr lang="en-US" sz="2400" b="0" dirty="0" smtClean="0">
                <a:solidFill>
                  <a:srgbClr val="C00000"/>
                </a:solidFill>
              </a:rPr>
              <a:t>Three </a:t>
            </a:r>
            <a:r>
              <a:rPr lang="en-US" sz="2400" b="0" dirty="0">
                <a:solidFill>
                  <a:srgbClr val="C00000"/>
                </a:solidFill>
              </a:rPr>
              <a:t>Functions of money:</a:t>
            </a:r>
          </a:p>
          <a:p>
            <a:pPr marL="762000" lvl="1" indent="-304800">
              <a:spcAft>
                <a:spcPct val="10000"/>
              </a:spcAft>
              <a:buFontTx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  Medium of exchange</a:t>
            </a:r>
          </a:p>
          <a:p>
            <a:pPr marL="762000" lvl="1" indent="-304800">
              <a:spcAft>
                <a:spcPct val="10000"/>
              </a:spcAft>
              <a:buFontTx/>
              <a:buAutoNum type="arabicPeriod"/>
            </a:pPr>
            <a:r>
              <a:rPr lang="en-US" sz="2400" dirty="0"/>
              <a:t>  </a:t>
            </a:r>
            <a:r>
              <a:rPr lang="en-US" sz="2400" dirty="0" smtClean="0">
                <a:solidFill>
                  <a:srgbClr val="7030A0"/>
                </a:solidFill>
              </a:rPr>
              <a:t>Unit of Account</a:t>
            </a:r>
            <a:endParaRPr lang="en-US" sz="2400" dirty="0">
              <a:solidFill>
                <a:srgbClr val="7030A0"/>
              </a:solidFill>
            </a:endParaRPr>
          </a:p>
          <a:p>
            <a:pPr marL="762000" lvl="1" indent="-304800">
              <a:spcAft>
                <a:spcPct val="10000"/>
              </a:spcAft>
              <a:buFontTx/>
              <a:buAutoNum type="arabicPeriod"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006600"/>
                </a:solidFill>
              </a:rPr>
              <a:t>Store of Value</a:t>
            </a:r>
          </a:p>
        </p:txBody>
      </p:sp>
      <p:graphicFrame>
        <p:nvGraphicFramePr>
          <p:cNvPr id="159772" name="Group 28"/>
          <p:cNvGraphicFramePr>
            <a:graphicFrameLocks noGrp="1"/>
          </p:cNvGraphicFramePr>
          <p:nvPr/>
        </p:nvGraphicFramePr>
        <p:xfrm>
          <a:off x="7086600" y="0"/>
          <a:ext cx="1828800" cy="4318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371600"/>
          <a:ext cx="8762999" cy="3276599"/>
        </p:xfrm>
        <a:graphic>
          <a:graphicData uri="http://schemas.openxmlformats.org/drawingml/2006/table">
            <a:tbl>
              <a:tblPr/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Deposit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(Money Supply)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Required </a:t>
                      </a: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Excess </a:t>
                      </a: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Reserves (Liabilities)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 Multiplier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371600"/>
          <a:ext cx="8762999" cy="3276599"/>
        </p:xfrm>
        <a:graphic>
          <a:graphicData uri="http://schemas.openxmlformats.org/drawingml/2006/table">
            <a:tbl>
              <a:tblPr/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Deposit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(Money Supply)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Required </a:t>
                      </a: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Excess </a:t>
                      </a: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Reserves (Liabilities)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 Multiplier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371600"/>
          <a:ext cx="8762999" cy="3276599"/>
        </p:xfrm>
        <a:graphic>
          <a:graphicData uri="http://schemas.openxmlformats.org/drawingml/2006/table">
            <a:tbl>
              <a:tblPr/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Deposit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(Money Supply)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 Multiplier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371600"/>
          <a:ext cx="8762999" cy="3276599"/>
        </p:xfrm>
        <a:graphic>
          <a:graphicData uri="http://schemas.openxmlformats.org/drawingml/2006/table">
            <a:tbl>
              <a:tblPr/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Deposit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(Money Supply)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 Multiplier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371600"/>
          <a:ext cx="8762999" cy="3276599"/>
        </p:xfrm>
        <a:graphic>
          <a:graphicData uri="http://schemas.openxmlformats.org/drawingml/2006/table">
            <a:tbl>
              <a:tblPr/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Deposit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(Money Supply)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 Multiplier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371600"/>
          <a:ext cx="8762999" cy="3276599"/>
        </p:xfrm>
        <a:graphic>
          <a:graphicData uri="http://schemas.openxmlformats.org/drawingml/2006/table">
            <a:tbl>
              <a:tblPr/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Deposit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(Money Supply)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 Multiplier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371600"/>
          <a:ext cx="8762999" cy="3276599"/>
        </p:xfrm>
        <a:graphic>
          <a:graphicData uri="http://schemas.openxmlformats.org/drawingml/2006/table">
            <a:tbl>
              <a:tblPr/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Deposit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(Money Supply)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 Multiplier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371600"/>
          <a:ext cx="8762999" cy="3276599"/>
        </p:xfrm>
        <a:graphic>
          <a:graphicData uri="http://schemas.openxmlformats.org/drawingml/2006/table">
            <a:tbl>
              <a:tblPr/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Deposit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(Money Supply)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$1458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 Multiplier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371600"/>
          <a:ext cx="8762999" cy="3276599"/>
        </p:xfrm>
        <a:graphic>
          <a:graphicData uri="http://schemas.openxmlformats.org/drawingml/2006/table">
            <a:tbl>
              <a:tblPr/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Deposit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(Money Supply)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$200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$180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$162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$1458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$5420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$542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3825" y="4876800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000">
                <a:solidFill>
                  <a:srgbClr val="000066"/>
                </a:solidFill>
                <a:latin typeface="Calibri" pitchFamily="34" charset="0"/>
              </a:rPr>
              <a:t>  Initial Cash Deposit (1 ÷ RRR)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 2000 X 10 = $20,000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 Multiplier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1524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RRR and Money Multiplier Worksheet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762000"/>
          <a:ext cx="4572000" cy="33528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</a:tblGrid>
              <a:tr h="684452">
                <a:tc>
                  <a:txBody>
                    <a:bodyPr/>
                    <a:lstStyle/>
                    <a:p>
                      <a:r>
                        <a:rPr lang="en-US" dirty="0" smtClean="0"/>
                        <a:t>RRR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r>
                        <a:rPr lang="en-US" baseline="0" dirty="0" smtClean="0"/>
                        <a:t> Reserves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Excess Reserves</a:t>
                      </a:r>
                      <a:endParaRPr lang="en-US" dirty="0"/>
                    </a:p>
                  </a:txBody>
                  <a:tcPr/>
                </a:tc>
              </a:tr>
              <a:tr h="533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6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6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6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6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524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1%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0685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5%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26019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10%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1353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15%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600" y="3668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25%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81200" y="1524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$10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81200" y="20685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$50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81200" y="26019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$100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7400" y="31353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$150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57400" y="36687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$250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33800" y="1524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990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33800" y="20685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950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33800" y="26019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900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33800" y="31353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850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0" y="36687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750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dirty="0" smtClean="0"/>
              <a:t>Functions of Money</a:t>
            </a:r>
            <a:endParaRPr lang="en-US" sz="2800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915400" cy="5060950"/>
          </a:xfrm>
        </p:spPr>
        <p:txBody>
          <a:bodyPr/>
          <a:lstStyle/>
          <a:p>
            <a:pPr>
              <a:spcAft>
                <a:spcPct val="10000"/>
              </a:spcAft>
            </a:pPr>
            <a:r>
              <a:rPr lang="en-US" sz="2000" b="0" dirty="0">
                <a:solidFill>
                  <a:srgbClr val="006600"/>
                </a:solidFill>
              </a:rPr>
              <a:t>Medium of Exchange – payment for </a:t>
            </a:r>
            <a:r>
              <a:rPr lang="en-US" sz="2000" b="0" dirty="0" smtClean="0">
                <a:solidFill>
                  <a:srgbClr val="006600"/>
                </a:solidFill>
              </a:rPr>
              <a:t>products; buyers give sellers in exchange for goods/services </a:t>
            </a:r>
          </a:p>
          <a:p>
            <a:pPr>
              <a:spcAft>
                <a:spcPct val="10000"/>
              </a:spcAft>
            </a:pPr>
            <a:r>
              <a:rPr lang="en-US" sz="2000" b="0" dirty="0" smtClean="0">
                <a:solidFill>
                  <a:srgbClr val="990000"/>
                </a:solidFill>
              </a:rPr>
              <a:t>Barter system – economy that relies on trade of one product for another</a:t>
            </a:r>
          </a:p>
          <a:p>
            <a:pPr lvl="1">
              <a:spcAft>
                <a:spcPct val="10000"/>
              </a:spcAft>
            </a:pPr>
            <a:r>
              <a:rPr lang="en-US" sz="2000" dirty="0" smtClean="0"/>
              <a:t>The direct exchange of goods and services for other goods and services.</a:t>
            </a:r>
            <a:endParaRPr lang="en-US" sz="2000" b="0" dirty="0" smtClean="0">
              <a:solidFill>
                <a:srgbClr val="990000"/>
              </a:solidFill>
            </a:endParaRPr>
          </a:p>
          <a:p>
            <a:pPr>
              <a:spcAft>
                <a:spcPct val="10000"/>
              </a:spcAft>
            </a:pPr>
            <a:r>
              <a:rPr lang="en-US" sz="2000" b="0" dirty="0" smtClean="0">
                <a:solidFill>
                  <a:srgbClr val="002060"/>
                </a:solidFill>
              </a:rPr>
              <a:t>Double coincidence of wants – situation where two people simultaneously have a product that the other wants</a:t>
            </a:r>
          </a:p>
          <a:p>
            <a:pPr>
              <a:spcAft>
                <a:spcPct val="10000"/>
              </a:spcAft>
            </a:pPr>
            <a:endParaRPr lang="en-US" sz="2000" b="0" dirty="0"/>
          </a:p>
        </p:txBody>
      </p:sp>
      <p:graphicFrame>
        <p:nvGraphicFramePr>
          <p:cNvPr id="16998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76200" y="3276600"/>
          <a:ext cx="2927350" cy="3021144"/>
        </p:xfrm>
        <a:graphic>
          <a:graphicData uri="http://schemas.openxmlformats.org/presentationml/2006/ole">
            <p:oleObj spid="_x0000_s20482" name="多媒體項目" r:id="rId3" imgW="2390476" imgH="2466667" progId="">
              <p:embed/>
            </p:oleObj>
          </a:graphicData>
        </a:graphic>
      </p:graphicFrame>
      <p:pic>
        <p:nvPicPr>
          <p:cNvPr id="169995" name="Picture 11" descr="transaction"/>
          <p:cNvPicPr>
            <a:picLocks noChangeAspect="1" noChangeArrowheads="1"/>
          </p:cNvPicPr>
          <p:nvPr/>
        </p:nvPicPr>
        <p:blipFill>
          <a:blip r:embed="rId4" cstate="print"/>
          <a:srcRect l="6519" t="5405" r="5473" b="5405"/>
          <a:stretch>
            <a:fillRect/>
          </a:stretch>
        </p:blipFill>
        <p:spPr bwMode="auto">
          <a:xfrm>
            <a:off x="3200400" y="3352800"/>
            <a:ext cx="2286000" cy="279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70006" name="Group 22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169991" name="Picture 7" descr="http://streitcouncil.org/uploads/images/Euro%26Doll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505200"/>
            <a:ext cx="3266387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762000"/>
          <a:ext cx="8762999" cy="45214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Personal</a:t>
                      </a:r>
                      <a:r>
                        <a:rPr lang="en-US" sz="2400" baseline="0" dirty="0" smtClean="0"/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Deposit 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(Money </a:t>
                      </a:r>
                      <a:r>
                        <a:rPr lang="en-US" sz="2400" dirty="0" smtClean="0"/>
                        <a:t>Supply</a:t>
                      </a:r>
                      <a:r>
                        <a:rPr lang="en-US" sz="2400" dirty="0"/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$1,000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100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D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E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Money Multiplier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7939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762000"/>
          <a:ext cx="8762999" cy="45214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Personal</a:t>
                      </a:r>
                      <a:r>
                        <a:rPr lang="en-US" sz="2400" baseline="0" dirty="0" smtClean="0"/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Deposit 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(Money </a:t>
                      </a:r>
                      <a:r>
                        <a:rPr lang="en-US" sz="2400" dirty="0" smtClean="0"/>
                        <a:t>Supply</a:t>
                      </a:r>
                      <a:r>
                        <a:rPr lang="en-US" sz="2400" dirty="0"/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$1,000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100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D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E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Money Multiplier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8963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762000"/>
          <a:ext cx="8762999" cy="45214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Personal</a:t>
                      </a:r>
                      <a:r>
                        <a:rPr lang="en-US" sz="2400" baseline="0" dirty="0" smtClean="0"/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Deposit 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(Money </a:t>
                      </a:r>
                      <a:r>
                        <a:rPr lang="en-US" sz="2400" dirty="0" smtClean="0"/>
                        <a:t>Supply</a:t>
                      </a:r>
                      <a:r>
                        <a:rPr lang="en-US" sz="2400" dirty="0"/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$1,000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100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729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D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E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Money Multiplier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9987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762000"/>
          <a:ext cx="8762999" cy="45214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Personal</a:t>
                      </a:r>
                      <a:r>
                        <a:rPr lang="en-US" sz="2400" baseline="0" dirty="0" smtClean="0"/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Deposit 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(Money </a:t>
                      </a:r>
                      <a:r>
                        <a:rPr lang="en-US" sz="2400" dirty="0" smtClean="0"/>
                        <a:t>Supply</a:t>
                      </a:r>
                      <a:r>
                        <a:rPr lang="en-US" sz="2400" dirty="0"/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$1,000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100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729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D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729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72.9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656.10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E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Money Multiplier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1011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762000"/>
          <a:ext cx="8762999" cy="45214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Personal</a:t>
                      </a:r>
                      <a:r>
                        <a:rPr lang="en-US" sz="2400" baseline="0" dirty="0" smtClean="0"/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Deposit 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(Money </a:t>
                      </a:r>
                      <a:r>
                        <a:rPr lang="en-US" sz="2400" dirty="0" smtClean="0"/>
                        <a:t>Supply</a:t>
                      </a:r>
                      <a:r>
                        <a:rPr lang="en-US" sz="2400" dirty="0"/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$1,000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100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729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D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729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72.9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656.10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E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656.10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65.61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590.49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Money Multiplier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2035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762000"/>
          <a:ext cx="8762999" cy="45214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6756"/>
                <a:gridCol w="2378483"/>
                <a:gridCol w="2378483"/>
                <a:gridCol w="2379277"/>
              </a:tblGrid>
              <a:tr h="1123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Personal</a:t>
                      </a:r>
                      <a:r>
                        <a:rPr lang="en-US" sz="2400" baseline="0" dirty="0" smtClean="0"/>
                        <a:t> Deposit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Deposit 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(Money </a:t>
                      </a:r>
                      <a:r>
                        <a:rPr lang="en-US" sz="2400" dirty="0" smtClean="0"/>
                        <a:t>Supply</a:t>
                      </a:r>
                      <a:r>
                        <a:rPr lang="en-US" sz="2400" dirty="0"/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Required Reserves (Assets)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Excess Reserves (Liabilities)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Person 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$1,000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100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90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2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Person C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81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729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D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729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72.9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656.10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Person E</a:t>
                      </a: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656.10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65.61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590.49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55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Totals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4095.10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409.51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Money Multiplier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3059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5334000"/>
            <a:ext cx="6934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3. From person A to B the money supply rose to $1900</a:t>
            </a:r>
          </a:p>
          <a:p>
            <a:r>
              <a:rPr lang="en-US" sz="1400"/>
              <a:t>4. In only 5 rounds of spending the money supply rose from $1000 to 4095.10</a:t>
            </a:r>
          </a:p>
          <a:p>
            <a:r>
              <a:rPr lang="en-US" sz="1400"/>
              <a:t>5. What would happen if the bank continued to loan excess reserves? The money could potentially grow to $10,000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1524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RRR and Money Multiplier Worksheet</a:t>
            </a:r>
          </a:p>
        </p:txBody>
      </p:sp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762000"/>
          <a:ext cx="6096000" cy="35827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684452">
                <a:tc>
                  <a:txBody>
                    <a:bodyPr/>
                    <a:lstStyle/>
                    <a:p>
                      <a:r>
                        <a:rPr lang="en-US" dirty="0" smtClean="0"/>
                        <a:t>RRR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Deposit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in Money Supply </a:t>
                      </a:r>
                      <a:endParaRPr lang="en-US" dirty="0"/>
                    </a:p>
                  </a:txBody>
                  <a:tcPr/>
                </a:tc>
              </a:tr>
              <a:tr h="533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6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6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6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6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752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1%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971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5%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28305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10%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3639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15%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600" y="38973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25%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81200" y="17526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$1000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81200" y="22971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$1000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81200" y="28305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$1000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7400" y="33639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$1000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57400" y="38973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$1000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33800" y="17526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100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33800" y="22971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33800" y="28305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0" y="33639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6.6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0" y="38973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29200" y="17526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$100,000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29200" y="22971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$20,000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29200" y="28305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$10,000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29200" y="32877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$6,666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029200" y="38973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$4,000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4800" y="4572000"/>
            <a:ext cx="6934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1%</a:t>
            </a:r>
          </a:p>
          <a:p>
            <a:r>
              <a:rPr lang="en-US" sz="1800"/>
              <a:t>Did not grow as much</a:t>
            </a:r>
          </a:p>
          <a:p>
            <a:r>
              <a:rPr lang="en-US" sz="1800"/>
              <a:t>Hyperinflation</a:t>
            </a:r>
          </a:p>
          <a:p>
            <a:r>
              <a:rPr lang="en-US" sz="1800"/>
              <a:t>Lack of growth in the economy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5"/>
          <p:cNvSpPr>
            <a:spLocks noGrp="1"/>
          </p:cNvSpPr>
          <p:nvPr>
            <p:ph type="body" sz="half" idx="1"/>
          </p:nvPr>
        </p:nvSpPr>
        <p:spPr>
          <a:xfrm>
            <a:off x="-76200" y="914400"/>
            <a:ext cx="9144000" cy="4525963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sz="2400" smtClean="0">
                <a:solidFill>
                  <a:srgbClr val="002060"/>
                </a:solidFill>
                <a:latin typeface="Calibri" pitchFamily="34" charset="0"/>
              </a:rPr>
              <a:t>   A $2000 deposit is made in the bank and the RRR is 12%.</a:t>
            </a:r>
          </a:p>
          <a:p>
            <a:pPr marL="914400" lvl="1" indent="-514350">
              <a:buFontTx/>
              <a:buAutoNum type="arabicPeriod"/>
            </a:pPr>
            <a:r>
              <a:rPr lang="en-US" sz="2400" smtClean="0">
                <a:solidFill>
                  <a:srgbClr val="990000"/>
                </a:solidFill>
                <a:latin typeface="Calibri" pitchFamily="34" charset="0"/>
              </a:rPr>
              <a:t>How much must be held as required reserves?</a:t>
            </a:r>
          </a:p>
          <a:p>
            <a:pPr marL="914400" lvl="1" indent="-514350">
              <a:buFontTx/>
              <a:buAutoNum type="arabicPeriod"/>
            </a:pPr>
            <a:r>
              <a:rPr lang="en-US" sz="2400" smtClean="0">
                <a:solidFill>
                  <a:srgbClr val="002060"/>
                </a:solidFill>
                <a:latin typeface="Calibri" pitchFamily="34" charset="0"/>
              </a:rPr>
              <a:t>How much will be available in excess reserves?</a:t>
            </a:r>
          </a:p>
          <a:p>
            <a:pPr marL="914400" lvl="1" indent="-514350">
              <a:buFontTx/>
              <a:buAutoNum type="arabicPeriod"/>
            </a:pPr>
            <a:r>
              <a:rPr lang="en-US" sz="2400" smtClean="0">
                <a:solidFill>
                  <a:srgbClr val="990000"/>
                </a:solidFill>
                <a:latin typeface="Calibri" pitchFamily="34" charset="0"/>
              </a:rPr>
              <a:t>How much could the initial deposit increase the money supply if the RRR was 12%?</a:t>
            </a:r>
          </a:p>
          <a:p>
            <a:pPr marL="914400" lvl="1" indent="-514350">
              <a:buFontTx/>
              <a:buAutoNum type="arabicPeriod"/>
            </a:pPr>
            <a:r>
              <a:rPr lang="en-US" sz="2400" smtClean="0">
                <a:solidFill>
                  <a:srgbClr val="002060"/>
                </a:solidFill>
                <a:latin typeface="Calibri" pitchFamily="34" charset="0"/>
              </a:rPr>
              <a:t>How much could the initial deposit increase the money supply if the RRR was 10%?</a:t>
            </a:r>
          </a:p>
          <a:p>
            <a:pPr marL="914400" lvl="1" indent="-514350">
              <a:buFontTx/>
              <a:buAutoNum type="arabicPeriod"/>
            </a:pPr>
            <a:r>
              <a:rPr lang="en-US" sz="2400" smtClean="0">
                <a:solidFill>
                  <a:srgbClr val="990000"/>
                </a:solidFill>
                <a:latin typeface="Calibri" pitchFamily="34" charset="0"/>
              </a:rPr>
              <a:t>How much could the initial deposit increase the money supply if the RRR was 5%?</a:t>
            </a:r>
          </a:p>
          <a:p>
            <a:pPr marL="914400" lvl="1" indent="-514350">
              <a:buFontTx/>
              <a:buAutoNum type="arabicPeriod"/>
            </a:pPr>
            <a:r>
              <a:rPr lang="en-US" sz="2400" smtClean="0">
                <a:solidFill>
                  <a:srgbClr val="002060"/>
                </a:solidFill>
                <a:latin typeface="Calibri" pitchFamily="34" charset="0"/>
              </a:rPr>
              <a:t>Which RRR yielded the greatest amount? Explain why.</a:t>
            </a:r>
          </a:p>
          <a:p>
            <a:pPr marL="914400" lvl="1" indent="-514350">
              <a:buFontTx/>
              <a:buAutoNum type="arabicPeriod"/>
            </a:pPr>
            <a:endParaRPr lang="en-US" sz="2400" smtClean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/>
            <a:endParaRPr lang="en-US" sz="2400" smtClean="0">
              <a:solidFill>
                <a:srgbClr val="002060"/>
              </a:solidFill>
              <a:latin typeface="Calibri" pitchFamily="34" charset="0"/>
            </a:endParaRPr>
          </a:p>
          <a:p>
            <a:pPr marL="914400" lvl="1" indent="-514350">
              <a:buFontTx/>
              <a:buNone/>
            </a:pPr>
            <a:endParaRPr lang="en-US" sz="240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RRR and Money Multiplier Review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0" y="1371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2000 x .12 = $240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05600" y="18399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2000 – 240 = $1760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00400" y="26781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MM = 1/.12 = 8.3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91200" y="34290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2000 x 10 = $20,000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62600" y="42672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2000 x 20 = $40,000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8200" y="5105400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5%. The lower the RRR, the higher the excess reserves available to loan out, which  subsequently add a greater amount to the money supply. 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81600" y="2667000"/>
            <a:ext cx="242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2000 x 8.3 = $16,666.67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2800" y="34401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MM = 1/.10 = 10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76600" y="42783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MM = 1/.05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43200" y="0"/>
            <a:ext cx="32004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FederalReserve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“The FED”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62000" y="762000"/>
            <a:ext cx="32004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Board of Governors (7)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lang="en-US" sz="2000" dirty="0" smtClean="0"/>
              <a:t>Washington D.C (Public)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76800" y="762000"/>
            <a:ext cx="32004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12 District Banks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(Private)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819400" y="1828800"/>
            <a:ext cx="32004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lang="en-US" sz="2000" dirty="0" smtClean="0"/>
              <a:t>Federal Open Market Committee (FOMC)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19400" y="2895600"/>
            <a:ext cx="32004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lang="en-US" sz="2000" dirty="0" smtClean="0"/>
              <a:t>Money Supply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52800" y="3581400"/>
            <a:ext cx="32004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lang="en-US" sz="2000" dirty="0" smtClean="0"/>
              <a:t>2.  Required Reserve Ratio (RRR)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3581400"/>
            <a:ext cx="32004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lang="en-US" sz="2000" dirty="0" smtClean="0"/>
              <a:t>3.  Discount Rate/</a:t>
            </a:r>
            <a:br>
              <a:rPr lang="en-US" sz="2000" dirty="0" smtClean="0"/>
            </a:br>
            <a:r>
              <a:rPr lang="en-US" sz="2000" dirty="0" smtClean="0"/>
              <a:t>Federal Funds Rate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400" y="3581400"/>
            <a:ext cx="32004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lang="en-US" sz="2000" dirty="0" smtClean="0"/>
              <a:t>1.  Open Market Operations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76200" y="5791200"/>
            <a:ext cx="32004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lang="en-US" sz="1600" dirty="0" smtClean="0"/>
              <a:t>Sell Bonds </a:t>
            </a:r>
            <a:r>
              <a:rPr lang="en-US" sz="1600" dirty="0" smtClean="0"/>
              <a:t>– Decrease MS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   Increase IR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Buy Bonds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– Increase MS</a:t>
            </a:r>
            <a:b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</a:b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              Decrease IR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819400" y="5791200"/>
            <a:ext cx="34290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/>
            <a:r>
              <a:rPr lang="en-US" sz="1600" dirty="0" smtClean="0"/>
              <a:t>Increase RRR – Decrease MS</a:t>
            </a:r>
            <a:br>
              <a:rPr lang="en-US" sz="1600" dirty="0" smtClean="0"/>
            </a:br>
            <a:r>
              <a:rPr lang="en-US" sz="1600" dirty="0" smtClean="0"/>
              <a:t>		 Increase IR</a:t>
            </a:r>
          </a:p>
          <a:p>
            <a:pPr marL="342900" indent="-342900" algn="ctr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Decrease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RRR </a:t>
            </a:r>
            <a:r>
              <a:rPr lang="en-US" sz="1600" dirty="0" smtClean="0"/>
              <a:t>– Increase MS</a:t>
            </a:r>
            <a:br>
              <a:rPr lang="en-US" sz="1600" dirty="0" smtClean="0"/>
            </a:br>
            <a:r>
              <a:rPr lang="en-US" sz="1600" dirty="0" smtClean="0"/>
              <a:t>		 Decrease IR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43600" y="5791200"/>
            <a:ext cx="32004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/>
            <a:r>
              <a:rPr lang="en-US" sz="1600" dirty="0" smtClean="0"/>
              <a:t>Increase  –  Decrease MS</a:t>
            </a:r>
            <a:br>
              <a:rPr lang="en-US" sz="1600" dirty="0" smtClean="0"/>
            </a:br>
            <a:r>
              <a:rPr lang="en-US" sz="1600" dirty="0" smtClean="0"/>
              <a:t>	   Increase IR</a:t>
            </a:r>
          </a:p>
          <a:p>
            <a:pPr marL="342900" indent="-342900" algn="ctr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Decrease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 </a:t>
            </a:r>
            <a:r>
              <a:rPr lang="en-US" sz="1600" dirty="0" smtClean="0"/>
              <a:t>– Increase MS</a:t>
            </a:r>
            <a:br>
              <a:rPr lang="en-US" sz="1600" dirty="0" smtClean="0"/>
            </a:br>
            <a:r>
              <a:rPr lang="en-US" sz="1600" dirty="0" smtClean="0"/>
              <a:t>               Decrease IR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-76200" y="4495800"/>
            <a:ext cx="32004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lang="en-US" sz="2000" dirty="0" smtClean="0"/>
              <a:t>Buying and selling of government bonds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819400" y="4495800"/>
            <a:ext cx="33528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lang="en-US" sz="2000" dirty="0" smtClean="0"/>
              <a:t>Percentage of demand deposits that must be held in reserves  (.10)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019800" y="4495800"/>
            <a:ext cx="31242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r>
              <a:rPr lang="en-US" sz="1600" dirty="0" smtClean="0"/>
              <a:t>Interest rate charged to member banks by the Fed/I.R. charged on overnight lending from bank to bank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6858000" y="3048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905000" y="3048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905000" y="3048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562600" y="3048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5562600" y="1447800"/>
            <a:ext cx="533400" cy="4572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438400" y="1524000"/>
            <a:ext cx="762000" cy="3810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343400" y="2514600"/>
            <a:ext cx="0" cy="4572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934200" y="3124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1981200" y="3124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1981200" y="31242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5638800" y="31242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4495800" y="32766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7772400" y="41910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1981200" y="40386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4495800" y="41148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7620000" y="5486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1828800" y="5410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4343400" y="5410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6802" name="Picture 2" descr="http://upload.wikimedia.org/wikipedia/commons/thumb/3/3f/Ben_Bernanke_official_portrait.jpg/220px-Ben_Bernanke_official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14400" cy="1143000"/>
          </a:xfrm>
          <a:prstGeom prst="rect">
            <a:avLst/>
          </a:prstGeom>
          <a:noFill/>
        </p:spPr>
      </p:pic>
      <p:pic>
        <p:nvPicPr>
          <p:cNvPr id="76804" name="Picture 4" descr="http://thestupideconomy.files.wordpress.com/2011/03/fed-distric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3935" y="304801"/>
            <a:ext cx="1850065" cy="1066800"/>
          </a:xfrm>
          <a:prstGeom prst="rect">
            <a:avLst/>
          </a:prstGeom>
          <a:noFill/>
        </p:spPr>
      </p:pic>
      <p:pic>
        <p:nvPicPr>
          <p:cNvPr id="76806" name="Picture 6" descr="http://www.stlouisfed.org/inplainenglish/images/print_img/fomc_img.jpg"/>
          <p:cNvPicPr>
            <a:picLocks noChangeAspect="1" noChangeArrowheads="1"/>
          </p:cNvPicPr>
          <p:nvPr/>
        </p:nvPicPr>
        <p:blipFill>
          <a:blip r:embed="rId4" cstate="print"/>
          <a:srcRect l="16000" r="18400" b="3743"/>
          <a:stretch>
            <a:fillRect/>
          </a:stretch>
        </p:blipFill>
        <p:spPr bwMode="auto">
          <a:xfrm>
            <a:off x="6019800" y="1600200"/>
            <a:ext cx="1249680" cy="1371600"/>
          </a:xfrm>
          <a:prstGeom prst="rect">
            <a:avLst/>
          </a:prstGeom>
          <a:noFill/>
        </p:spPr>
      </p:pic>
      <p:pic>
        <p:nvPicPr>
          <p:cNvPr id="76808" name="Picture 8" descr="bag of mon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590800"/>
            <a:ext cx="669594" cy="857251"/>
          </a:xfrm>
          <a:prstGeom prst="rect">
            <a:avLst/>
          </a:prstGeom>
          <a:noFill/>
        </p:spPr>
      </p:pic>
      <p:pic>
        <p:nvPicPr>
          <p:cNvPr id="76810" name="Picture 10" descr="http://auditthefedphonebomb.com/wp-content/uploads/2012/04/Federal-Reserve-Seal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685800"/>
            <a:ext cx="1143000" cy="1143000"/>
          </a:xfrm>
          <a:prstGeom prst="rect">
            <a:avLst/>
          </a:prstGeom>
          <a:noFill/>
        </p:spPr>
      </p:pic>
      <p:pic>
        <p:nvPicPr>
          <p:cNvPr id="76812" name="Picture 12" descr="http://helpinvesting.com/wp-content/uploads/2012/02/bonds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15654"/>
            <a:ext cx="1600200" cy="1065746"/>
          </a:xfrm>
          <a:prstGeom prst="rect">
            <a:avLst/>
          </a:prstGeom>
          <a:noFill/>
        </p:spPr>
      </p:pic>
      <p:pic>
        <p:nvPicPr>
          <p:cNvPr id="76814" name="Picture 14" descr="http://aaalabelinc.net/shop/images/sale_10_off_md.gif"/>
          <p:cNvPicPr>
            <a:picLocks noChangeAspect="1" noChangeArrowheads="1"/>
          </p:cNvPicPr>
          <p:nvPr/>
        </p:nvPicPr>
        <p:blipFill>
          <a:blip r:embed="rId8" cstate="print"/>
          <a:srcRect l="29333" t="26668" r="28000" b="49333"/>
          <a:stretch>
            <a:fillRect/>
          </a:stretch>
        </p:blipFill>
        <p:spPr bwMode="auto">
          <a:xfrm>
            <a:off x="3505200" y="4024312"/>
            <a:ext cx="838200" cy="471488"/>
          </a:xfrm>
          <a:prstGeom prst="rect">
            <a:avLst/>
          </a:prstGeom>
          <a:noFill/>
        </p:spPr>
      </p:pic>
      <p:pic>
        <p:nvPicPr>
          <p:cNvPr id="76816" name="Picture 16" descr="http://www.tacticalphilanthropy.com/secure/wp-content/uploads/2011/02/Discount-Ra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274320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2000"/>
            <a:ext cx="8686800" cy="35814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1900" dirty="0" smtClean="0">
                <a:solidFill>
                  <a:srgbClr val="7030A0"/>
                </a:solidFill>
              </a:rPr>
              <a:t>What is the structure of the Federal Reserve System?</a:t>
            </a:r>
            <a:endParaRPr lang="en-US" sz="1900" dirty="0" smtClean="0">
              <a:solidFill>
                <a:srgbClr val="7030A0"/>
              </a:solidFill>
            </a:endParaRPr>
          </a:p>
          <a:p>
            <a:pPr lvl="1"/>
            <a:r>
              <a:rPr lang="en-US" sz="1900" dirty="0" smtClean="0">
                <a:solidFill>
                  <a:srgbClr val="002060"/>
                </a:solidFill>
              </a:rPr>
              <a:t>7 Board of Governors at the U.S. Central Bank in D.C.</a:t>
            </a:r>
            <a:endParaRPr lang="en-US" sz="1900" dirty="0" smtClean="0">
              <a:solidFill>
                <a:srgbClr val="002060"/>
              </a:solidFill>
            </a:endParaRPr>
          </a:p>
          <a:p>
            <a:pPr lvl="1"/>
            <a:r>
              <a:rPr lang="en-US" sz="1900" dirty="0" smtClean="0">
                <a:solidFill>
                  <a:srgbClr val="005426"/>
                </a:solidFill>
              </a:rPr>
              <a:t>12 District Banks</a:t>
            </a:r>
            <a:endParaRPr lang="en-US" sz="1900" dirty="0" smtClean="0">
              <a:solidFill>
                <a:srgbClr val="990000"/>
              </a:solidFill>
            </a:endParaRPr>
          </a:p>
          <a:p>
            <a:pPr>
              <a:buFont typeface="+mj-lt"/>
              <a:buAutoNum type="arabicPeriod" startAt="4"/>
            </a:pPr>
            <a:endParaRPr lang="en-US" sz="1900" dirty="0" smtClean="0"/>
          </a:p>
          <a:p>
            <a:pPr>
              <a:buFont typeface="+mj-lt"/>
              <a:buAutoNum type="arabicPeriod" startAt="4"/>
            </a:pPr>
            <a:r>
              <a:rPr lang="en-US" sz="1900" dirty="0" smtClean="0">
                <a:solidFill>
                  <a:srgbClr val="7030A0"/>
                </a:solidFill>
              </a:rPr>
              <a:t>What </a:t>
            </a:r>
            <a:r>
              <a:rPr lang="en-US" sz="1900" dirty="0" smtClean="0">
                <a:solidFill>
                  <a:srgbClr val="7030A0"/>
                </a:solidFill>
              </a:rPr>
              <a:t>are </a:t>
            </a:r>
            <a:r>
              <a:rPr lang="en-US" sz="1900" dirty="0" smtClean="0">
                <a:solidFill>
                  <a:srgbClr val="7030A0"/>
                </a:solidFill>
              </a:rPr>
              <a:t>the three tools of monetary policy used by the FED?</a:t>
            </a:r>
            <a:endParaRPr lang="en-US" sz="1900" dirty="0" smtClean="0">
              <a:solidFill>
                <a:srgbClr val="7030A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005426"/>
                </a:solidFill>
              </a:rPr>
              <a:t>Open Market Operations</a:t>
            </a:r>
            <a:endParaRPr lang="en-US" sz="1900" dirty="0" smtClean="0">
              <a:solidFill>
                <a:srgbClr val="005426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990000"/>
                </a:solidFill>
              </a:rPr>
              <a:t>Required Reserve Ratio</a:t>
            </a: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990000"/>
                </a:solidFill>
              </a:rPr>
              <a:t>Discount Rate (Federal Funds Rate/Interest Rates)</a:t>
            </a:r>
            <a:endParaRPr lang="en-US" sz="1900" dirty="0" smtClean="0">
              <a:solidFill>
                <a:srgbClr val="990000"/>
              </a:solidFill>
            </a:endParaRPr>
          </a:p>
          <a:p>
            <a:pPr>
              <a:buFont typeface="+mj-lt"/>
              <a:buAutoNum type="arabicPeriod" startAt="4"/>
            </a:pPr>
            <a:endParaRPr lang="en-US" sz="1900" dirty="0" smtClean="0">
              <a:solidFill>
                <a:srgbClr val="7030A0"/>
              </a:solidFill>
            </a:endParaRPr>
          </a:p>
          <a:p>
            <a:pPr>
              <a:buFont typeface="+mj-lt"/>
              <a:buAutoNum type="arabicPeriod" startAt="4"/>
            </a:pPr>
            <a:r>
              <a:rPr lang="en-US" sz="1900" dirty="0" smtClean="0">
                <a:solidFill>
                  <a:srgbClr val="7030A0"/>
                </a:solidFill>
              </a:rPr>
              <a:t>What </a:t>
            </a:r>
            <a:r>
              <a:rPr lang="en-US" sz="1900" dirty="0" smtClean="0">
                <a:solidFill>
                  <a:srgbClr val="7030A0"/>
                </a:solidFill>
              </a:rPr>
              <a:t>is the purpos</a:t>
            </a:r>
            <a:r>
              <a:rPr lang="en-US" sz="1900" dirty="0" smtClean="0">
                <a:solidFill>
                  <a:srgbClr val="7030A0"/>
                </a:solidFill>
              </a:rPr>
              <a:t>e of the FED</a:t>
            </a:r>
            <a:r>
              <a:rPr lang="en-US" sz="1900" dirty="0" smtClean="0">
                <a:solidFill>
                  <a:srgbClr val="7030A0"/>
                </a:solidFill>
              </a:rPr>
              <a:t>?</a:t>
            </a:r>
            <a:endParaRPr lang="en-US" sz="1900" dirty="0" smtClean="0">
              <a:solidFill>
                <a:srgbClr val="7030A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</a:rPr>
              <a:t>Control and monitor the nation’s money supply and banking system</a:t>
            </a:r>
            <a:endParaRPr lang="en-US" sz="1900" dirty="0" smtClean="0">
              <a:solidFill>
                <a:srgbClr val="005426"/>
              </a:solidFill>
            </a:endParaRPr>
          </a:p>
          <a:p>
            <a:pPr lvl="1">
              <a:buFont typeface="+mj-lt"/>
              <a:buAutoNum type="arabicPeriod"/>
            </a:pPr>
            <a:endParaRPr lang="en-US" sz="1900" dirty="0" smtClean="0">
              <a:solidFill>
                <a:srgbClr val="7030A0"/>
              </a:solidFill>
            </a:endParaRPr>
          </a:p>
          <a:p>
            <a:pPr lvl="1">
              <a:buFont typeface="+mj-lt"/>
              <a:buAutoNum type="arabicPeriod"/>
            </a:pPr>
            <a:endParaRPr lang="en-US" sz="1900" dirty="0" smtClean="0">
              <a:solidFill>
                <a:srgbClr val="7030A0"/>
              </a:solidFill>
            </a:endParaRPr>
          </a:p>
          <a:p>
            <a:pPr lvl="1">
              <a:buNone/>
            </a:pPr>
            <a:endParaRPr lang="en-US" sz="1900" dirty="0" smtClean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smtClean="0"/>
              <a:t>Unit of Account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8305800" cy="5060950"/>
          </a:xfrm>
        </p:spPr>
        <p:txBody>
          <a:bodyPr/>
          <a:lstStyle/>
          <a:p>
            <a:pPr>
              <a:spcAft>
                <a:spcPct val="10000"/>
              </a:spcAft>
            </a:pPr>
            <a:r>
              <a:rPr lang="en-US" sz="2400" b="0" smtClean="0">
                <a:solidFill>
                  <a:srgbClr val="990000"/>
                </a:solidFill>
              </a:rPr>
              <a:t>Unit of Account– an expression of worth; a means for comparing the values of goods and services</a:t>
            </a:r>
          </a:p>
          <a:p>
            <a:pPr lvl="1">
              <a:spcAft>
                <a:spcPct val="10000"/>
              </a:spcAft>
            </a:pPr>
            <a:r>
              <a:rPr lang="en-US" sz="2400" smtClean="0"/>
              <a:t>Keep track of debts and investments</a:t>
            </a:r>
          </a:p>
        </p:txBody>
      </p:sp>
      <p:graphicFrame>
        <p:nvGraphicFramePr>
          <p:cNvPr id="179208" name="Group 8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457200" y="6553200"/>
            <a:ext cx="14478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5131" name="Picture 12" descr="http://upload.wikimedia.org/wikipedia/commons/thumb/c/cd/Rolex-Submariner.jpg/399px-Rolex-Submarin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15560">
            <a:off x="6330950" y="2633663"/>
            <a:ext cx="216693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4" descr="http://slimages.macys.com/is/image/MCY/products/2/optimized/244642_fpx.tif?bgc=255,255,255&amp;wid=327&amp;qlt=90,0&amp;layer=comp&amp;op_sharpen=0&amp;resMode=bicub&amp;op_usm=0.7,1.0,0.5,0&amp;fmt=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27432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Box 11"/>
          <p:cNvSpPr txBox="1">
            <a:spLocks noChangeArrowheads="1"/>
          </p:cNvSpPr>
          <p:nvPr/>
        </p:nvSpPr>
        <p:spPr bwMode="auto">
          <a:xfrm>
            <a:off x="533400" y="6096000"/>
            <a:ext cx="838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Fossil – $89.95                                Bulova – $399.95                          Rolex  - $11,995</a:t>
            </a:r>
          </a:p>
        </p:txBody>
      </p:sp>
      <p:pic>
        <p:nvPicPr>
          <p:cNvPr id="5134" name="Picture 20" descr="http://static.squidoo.com/resize/squidoo_images/-1/lens7287112_1254343221Bulova_Mens_Marine_Star_Diamond_Chronograph_Watch_96D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667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277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381000"/>
          </a:xfrm>
        </p:spPr>
        <p:txBody>
          <a:bodyPr/>
          <a:lstStyle/>
          <a:p>
            <a:r>
              <a:rPr lang="en-US" sz="2800" smtClean="0"/>
              <a:t>SQ3R pgs. 420 – 421 Functions of Federal Reserve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228600" y="838200"/>
            <a:ext cx="426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006600"/>
                </a:solidFill>
                <a:latin typeface="Calibri" pitchFamily="34" charset="0"/>
                <a:cs typeface="+mn-cs"/>
              </a:rPr>
              <a:t>Serving Government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7030A0"/>
                </a:solidFill>
                <a:latin typeface="Calibri" pitchFamily="34" charset="0"/>
                <a:cs typeface="+mn-cs"/>
              </a:rPr>
              <a:t>Federal Government’s Banker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990000"/>
                </a:solidFill>
                <a:latin typeface="Calibri" pitchFamily="34" charset="0"/>
                <a:cs typeface="+mn-cs"/>
              </a:rPr>
              <a:t>Government Securities Auctions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0070C0"/>
                </a:solidFill>
                <a:latin typeface="Calibri" pitchFamily="34" charset="0"/>
                <a:cs typeface="+mn-cs"/>
              </a:rPr>
              <a:t>Issuing Currency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006600"/>
                </a:solidFill>
                <a:latin typeface="Calibri" pitchFamily="34" charset="0"/>
                <a:cs typeface="+mn-cs"/>
              </a:rPr>
              <a:t>Serving Banks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7030A0"/>
                </a:solidFill>
                <a:latin typeface="Calibri" pitchFamily="34" charset="0"/>
                <a:cs typeface="+mn-cs"/>
              </a:rPr>
              <a:t>Check Clearing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990000"/>
                </a:solidFill>
                <a:latin typeface="Calibri" pitchFamily="34" charset="0"/>
                <a:cs typeface="+mn-cs"/>
              </a:rPr>
              <a:t>Supervising Lending Practices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0070C0"/>
                </a:solidFill>
                <a:latin typeface="Calibri" pitchFamily="34" charset="0"/>
                <a:cs typeface="+mn-cs"/>
              </a:rPr>
              <a:t>Lender of Last Resort</a:t>
            </a:r>
            <a:br>
              <a:rPr lang="en-US" sz="2800" kern="0" dirty="0">
                <a:solidFill>
                  <a:srgbClr val="0070C0"/>
                </a:solidFill>
                <a:latin typeface="Calibri" pitchFamily="34" charset="0"/>
                <a:cs typeface="+mn-cs"/>
              </a:rPr>
            </a:br>
            <a:endParaRPr lang="en-US" sz="2800" kern="0" dirty="0">
              <a:solidFill>
                <a:srgbClr val="0070C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2778" name="Rectangle 4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9" name="Picture 2" descr="http://bestforextrainingcourse.com/blog/wp-content/uploads/2010/04/FO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850" y="3505200"/>
            <a:ext cx="3868550" cy="2805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http://www.ibtimes.com/data/articleimgs/216006-federal-reserve-boards-federal-open-market-committ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0"/>
            <a:ext cx="3822871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152400" y="808038"/>
            <a:ext cx="4572000" cy="4525962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How does the Fed Serve the Government?</a:t>
            </a:r>
          </a:p>
          <a:p>
            <a:pPr marL="857250" lvl="1" indent="-457200">
              <a:defRPr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Serves the government’s banking needs relative to its budget and taxation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What makes the Fed the Federal Government’s Banker ?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Maintains a checking account for the U.S. treasury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</a:rPr>
              <a:t>Processes payments, social security checks, IRS refunds, stimulus checks, etc.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How does the Fed sell Government Securities Auctions ?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Sells, transfers, and redeems government bonds, bills, notes, and securities for the government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</a:rPr>
              <a:t>How does the Fed issue currency?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Department of treasury prints currency, Fed issues it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Take old money out of circulation</a:t>
            </a:r>
          </a:p>
          <a:p>
            <a:pPr lvl="1">
              <a:defRPr/>
            </a:pPr>
            <a:endParaRPr lang="en-US" sz="1800" dirty="0" smtClean="0">
              <a:solidFill>
                <a:srgbClr val="7030A0"/>
              </a:solidFill>
              <a:latin typeface="Calibri" pitchFamily="34" charset="0"/>
            </a:endParaRPr>
          </a:p>
          <a:p>
            <a:pPr lvl="1">
              <a:defRPr/>
            </a:pPr>
            <a:endParaRPr lang="en-US" sz="18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buFontTx/>
              <a:buNone/>
              <a:defRPr/>
            </a:pP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6705600" cy="381000"/>
          </a:xfrm>
        </p:spPr>
        <p:txBody>
          <a:bodyPr/>
          <a:lstStyle/>
          <a:p>
            <a:r>
              <a:rPr lang="en-US" sz="2800" smtClean="0"/>
              <a:t>SQ3R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3802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191490" name="Picture 2" descr="http://www.prisonplanet.com/images/june2009/180609to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940" y="838200"/>
            <a:ext cx="3894960" cy="2812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1492" name="Picture 4" descr="https://www.regonline.com/custImages/257920/Earth_Check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814" y="4038600"/>
            <a:ext cx="4284185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152400" y="808038"/>
            <a:ext cx="4572000" cy="5592762"/>
          </a:xfrm>
        </p:spPr>
        <p:txBody>
          <a:bodyPr/>
          <a:lstStyle/>
          <a:p>
            <a:pPr marL="457200" indent="-457200">
              <a:buFontTx/>
              <a:buAutoNum type="arabicPeriod" startAt="5"/>
            </a:pPr>
            <a:r>
              <a:rPr lang="en-US" sz="1900" smtClean="0">
                <a:solidFill>
                  <a:srgbClr val="000066"/>
                </a:solidFill>
                <a:latin typeface="Calibri" pitchFamily="34" charset="0"/>
              </a:rPr>
              <a:t>How does the Fed Serve the Banks?</a:t>
            </a:r>
          </a:p>
          <a:p>
            <a:pPr marL="857250" lvl="1" indent="-457200"/>
            <a:r>
              <a:rPr lang="en-US" sz="1900" smtClean="0">
                <a:solidFill>
                  <a:srgbClr val="7030A0"/>
                </a:solidFill>
                <a:latin typeface="Calibri" pitchFamily="34" charset="0"/>
              </a:rPr>
              <a:t>Serves the bank through check clearing services, safeguards bank reserves and lend reserves to banks.</a:t>
            </a:r>
          </a:p>
          <a:p>
            <a:pPr marL="457200" indent="-457200">
              <a:buFontTx/>
              <a:buAutoNum type="arabicPeriod" startAt="5"/>
            </a:pPr>
            <a:r>
              <a:rPr lang="en-US" sz="1900" smtClean="0">
                <a:solidFill>
                  <a:srgbClr val="990000"/>
                </a:solidFill>
                <a:latin typeface="Calibri" pitchFamily="34" charset="0"/>
              </a:rPr>
              <a:t>What is the check-clearing function?</a:t>
            </a:r>
          </a:p>
          <a:p>
            <a:pPr marL="857250" lvl="1" indent="-457200"/>
            <a:r>
              <a:rPr lang="en-US" sz="1900" smtClean="0">
                <a:solidFill>
                  <a:srgbClr val="7030A0"/>
                </a:solidFill>
                <a:latin typeface="Calibri" pitchFamily="34" charset="0"/>
              </a:rPr>
              <a:t>Process by which banks record who gives up money and who receives it</a:t>
            </a:r>
          </a:p>
          <a:p>
            <a:pPr marL="857250" lvl="1" indent="-457200"/>
            <a:r>
              <a:rPr lang="en-US" sz="1900" smtClean="0">
                <a:solidFill>
                  <a:srgbClr val="006600"/>
                </a:solidFill>
                <a:latin typeface="Calibri" pitchFamily="34" charset="0"/>
              </a:rPr>
              <a:t>Fed clears checks quickly and accurately </a:t>
            </a:r>
          </a:p>
          <a:p>
            <a:pPr marL="457200" indent="-457200">
              <a:buFontTx/>
              <a:buAutoNum type="arabicPeriod" startAt="5"/>
            </a:pPr>
            <a:r>
              <a:rPr lang="en-US" sz="1900" smtClean="0">
                <a:solidFill>
                  <a:srgbClr val="990000"/>
                </a:solidFill>
                <a:latin typeface="Calibri" pitchFamily="34" charset="0"/>
              </a:rPr>
              <a:t>What is their supervisory role?</a:t>
            </a:r>
          </a:p>
          <a:p>
            <a:pPr marL="857250" lvl="1" indent="-457200"/>
            <a:r>
              <a:rPr lang="en-US" sz="1900" smtClean="0">
                <a:solidFill>
                  <a:srgbClr val="7030A0"/>
                </a:solidFill>
                <a:latin typeface="Calibri" pitchFamily="34" charset="0"/>
              </a:rPr>
              <a:t>Monitors bank reserves, sends out examiners to check up on lending, rates the banks.</a:t>
            </a:r>
          </a:p>
          <a:p>
            <a:pPr marL="457200" indent="-457200">
              <a:buFontTx/>
              <a:buAutoNum type="arabicPeriod" startAt="5"/>
            </a:pPr>
            <a:r>
              <a:rPr lang="en-US" sz="1900" smtClean="0">
                <a:solidFill>
                  <a:srgbClr val="990000"/>
                </a:solidFill>
                <a:latin typeface="Calibri" pitchFamily="34" charset="0"/>
              </a:rPr>
              <a:t>How is the Fed the lender of last resort?</a:t>
            </a:r>
          </a:p>
          <a:p>
            <a:pPr marL="857250" lvl="1" indent="-457200"/>
            <a:r>
              <a:rPr lang="en-US" sz="1900" smtClean="0">
                <a:solidFill>
                  <a:srgbClr val="0070C0"/>
                </a:solidFill>
                <a:latin typeface="Calibri" pitchFamily="34" charset="0"/>
              </a:rPr>
              <a:t>In emergency situations, the Fed can loan money to its member banks</a:t>
            </a:r>
          </a:p>
          <a:p>
            <a:pPr marL="857250" lvl="1" indent="-457200"/>
            <a:r>
              <a:rPr lang="en-US" sz="1900" smtClean="0">
                <a:solidFill>
                  <a:srgbClr val="00B050"/>
                </a:solidFill>
                <a:latin typeface="Calibri" pitchFamily="34" charset="0"/>
              </a:rPr>
              <a:t>Charge the banks a discount rate</a:t>
            </a:r>
          </a:p>
          <a:p>
            <a:pPr marL="857250" lvl="1" indent="-457200">
              <a:buFontTx/>
              <a:buAutoNum type="arabicPeriod" startAt="5"/>
            </a:pPr>
            <a:endParaRPr lang="en-US" sz="1900" smtClean="0">
              <a:solidFill>
                <a:srgbClr val="7030A0"/>
              </a:solidFill>
              <a:latin typeface="Calibri" pitchFamily="34" charset="0"/>
            </a:endParaRPr>
          </a:p>
          <a:p>
            <a:pPr marL="857250" lvl="1" indent="-457200">
              <a:buFontTx/>
              <a:buAutoNum type="arabicPeriod" startAt="5"/>
            </a:pPr>
            <a:endParaRPr lang="en-US" sz="1900" smtClean="0">
              <a:solidFill>
                <a:srgbClr val="006600"/>
              </a:solidFill>
              <a:latin typeface="Calibri" pitchFamily="34" charset="0"/>
            </a:endParaRPr>
          </a:p>
          <a:p>
            <a:pPr marL="857250" lvl="1" indent="-457200">
              <a:buFontTx/>
              <a:buAutoNum type="arabicPeriod" startAt="5"/>
            </a:pPr>
            <a:endParaRPr lang="en-US" sz="190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6705600" cy="381000"/>
          </a:xfrm>
        </p:spPr>
        <p:txBody>
          <a:bodyPr/>
          <a:lstStyle/>
          <a:p>
            <a:r>
              <a:rPr lang="en-US" sz="2800" smtClean="0"/>
              <a:t>SQ3R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4826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8" name="Picture 2" descr="http://batr.org/sitebuildercontent/sitebuilderpictures/.pond/federal_reserve_comic.jpg.w300h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638953" cy="4014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smtClean="0"/>
              <a:t>The Fed Today Video Questions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14400"/>
            <a:ext cx="4572000" cy="506095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en-US" sz="2000" b="0" smtClean="0">
                <a:solidFill>
                  <a:srgbClr val="7030A0"/>
                </a:solidFill>
              </a:rPr>
              <a:t>What is a U.S. $20 bill officially?</a:t>
            </a:r>
          </a:p>
          <a:p>
            <a:pPr>
              <a:buFontTx/>
              <a:buAutoNum type="arabicPeriod"/>
            </a:pPr>
            <a:r>
              <a:rPr lang="en-US" sz="2000" b="0" smtClean="0">
                <a:solidFill>
                  <a:srgbClr val="C00000"/>
                </a:solidFill>
              </a:rPr>
              <a:t>How many forms of currency existed at one time during the 1800s? </a:t>
            </a:r>
          </a:p>
          <a:p>
            <a:pPr>
              <a:buFontTx/>
              <a:buAutoNum type="arabicPeriod"/>
            </a:pPr>
            <a:r>
              <a:rPr lang="en-US" sz="2000" b="0" smtClean="0">
                <a:solidFill>
                  <a:srgbClr val="0070C0"/>
                </a:solidFill>
              </a:rPr>
              <a:t>Why did some people lose faith in the banking? </a:t>
            </a:r>
          </a:p>
          <a:p>
            <a:pPr>
              <a:buFontTx/>
              <a:buAutoNum type="arabicPeriod"/>
            </a:pPr>
            <a:r>
              <a:rPr lang="en-US" sz="2000" b="0" smtClean="0">
                <a:solidFill>
                  <a:srgbClr val="CC6600"/>
                </a:solidFill>
              </a:rPr>
              <a:t>What is the Fed’s primary goal?</a:t>
            </a:r>
          </a:p>
          <a:p>
            <a:pPr>
              <a:buFontTx/>
              <a:buAutoNum type="arabicPeriod"/>
            </a:pPr>
            <a:r>
              <a:rPr lang="en-US" sz="2000" b="0" smtClean="0">
                <a:solidFill>
                  <a:srgbClr val="002060"/>
                </a:solidFill>
              </a:rPr>
              <a:t>What can a fast/slow money supply lead to?</a:t>
            </a:r>
          </a:p>
          <a:p>
            <a:pPr>
              <a:buFontTx/>
              <a:buAutoNum type="arabicPeriod"/>
            </a:pPr>
            <a:r>
              <a:rPr lang="en-US" sz="2000" b="0" smtClean="0">
                <a:solidFill>
                  <a:srgbClr val="00664D"/>
                </a:solidFill>
              </a:rPr>
              <a:t>Government securities are in the form of __________</a:t>
            </a:r>
          </a:p>
          <a:p>
            <a:pPr>
              <a:buFontTx/>
              <a:buAutoNum type="arabicPeriod"/>
            </a:pPr>
            <a:r>
              <a:rPr lang="en-US" sz="2000" b="0" smtClean="0">
                <a:solidFill>
                  <a:srgbClr val="C00000"/>
                </a:solidFill>
              </a:rPr>
              <a:t>What is the transfer of money from one bank to cover a check called?</a:t>
            </a:r>
          </a:p>
          <a:p>
            <a:pPr>
              <a:buFontTx/>
              <a:buAutoNum type="arabicPeriod"/>
            </a:pPr>
            <a:r>
              <a:rPr lang="en-US" sz="2000" b="0" smtClean="0">
                <a:solidFill>
                  <a:srgbClr val="002060"/>
                </a:solidFill>
              </a:rPr>
              <a:t>How many checks does the Fed clear per year?</a:t>
            </a:r>
          </a:p>
          <a:p>
            <a:pPr>
              <a:buFontTx/>
              <a:buAutoNum type="arabicPeriod"/>
            </a:pPr>
            <a:endParaRPr lang="en-US" sz="2000" b="0" smtClean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ttp://batr.org/sitebuildercontent/sitebuilderpictures/.pond/federal_reserve_comic.jpg.w300h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326" y="1447799"/>
            <a:ext cx="3453174" cy="3810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800" y="762000"/>
            <a:ext cx="8915400" cy="571500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1.  a. Open market operations</a:t>
            </a:r>
          </a:p>
          <a:p>
            <a:pPr marL="457200" indent="-457200"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       b.</a:t>
            </a:r>
          </a:p>
          <a:p>
            <a:pPr marL="457200" indent="-457200">
              <a:buFontTx/>
              <a:buNone/>
              <a:defRPr/>
            </a:pP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>
              <a:buFontTx/>
              <a:buNone/>
              <a:defRPr/>
            </a:pP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2. </a:t>
            </a:r>
          </a:p>
          <a:p>
            <a:pPr marL="457200" indent="-457200">
              <a:buFontTx/>
              <a:buNone/>
              <a:defRPr/>
            </a:pP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>
              <a:buFontTx/>
              <a:buNone/>
              <a:defRPr/>
            </a:pP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3. $18,000</a:t>
            </a:r>
          </a:p>
          <a:p>
            <a:pPr marL="457200" indent="-457200"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4. 1/.20 = 5</a:t>
            </a:r>
          </a:p>
          <a:p>
            <a:pPr marL="457200" indent="-457200"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5. $10000 x 5 = $50,000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6. </a:t>
            </a:r>
            <a:r>
              <a:rPr lang="en-US" sz="2200" dirty="0" smtClean="0">
                <a:solidFill>
                  <a:srgbClr val="002060"/>
                </a:solidFill>
              </a:rPr>
              <a:t>Less, because a smaller amount of each loan gets re-deposited to be available to be loaned again.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7. </a:t>
            </a:r>
            <a:r>
              <a:rPr lang="en-US" sz="2200" dirty="0" smtClean="0">
                <a:solidFill>
                  <a:srgbClr val="002060"/>
                </a:solidFill>
              </a:rPr>
              <a:t>Less, because a smaller amount of each deposit gets loaned out to be available to be deposited again.</a:t>
            </a: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buFontTx/>
              <a:buNone/>
              <a:defRPr/>
            </a:pP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Chapter 10 – Practice Worksheet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6090" name="Rectangle 8"/>
          <p:cNvSpPr>
            <a:spLocks noChangeArrowheads="1"/>
          </p:cNvSpPr>
          <p:nvPr/>
        </p:nvSpPr>
        <p:spPr bwMode="auto">
          <a:xfrm>
            <a:off x="3810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210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9"/>
          <p:cNvSpPr>
            <a:spLocks noChangeArrowheads="1"/>
          </p:cNvSpPr>
          <p:nvPr/>
        </p:nvSpPr>
        <p:spPr bwMode="auto">
          <a:xfrm>
            <a:off x="2209800" y="1752600"/>
            <a:ext cx="3048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sp>
        <p:nvSpPr>
          <p:cNvPr id="46093" name="Rectangle 11"/>
          <p:cNvSpPr>
            <a:spLocks noChangeArrowheads="1"/>
          </p:cNvSpPr>
          <p:nvPr/>
        </p:nvSpPr>
        <p:spPr bwMode="auto">
          <a:xfrm>
            <a:off x="6324600" y="1752600"/>
            <a:ext cx="3048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62200"/>
            <a:ext cx="62103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5" name="Rectangle 12"/>
          <p:cNvSpPr>
            <a:spLocks noChangeArrowheads="1"/>
          </p:cNvSpPr>
          <p:nvPr/>
        </p:nvSpPr>
        <p:spPr bwMode="auto">
          <a:xfrm>
            <a:off x="2286000" y="2895600"/>
            <a:ext cx="3048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sp>
        <p:nvSpPr>
          <p:cNvPr id="46096" name="Rectangle 13"/>
          <p:cNvSpPr>
            <a:spLocks noChangeArrowheads="1"/>
          </p:cNvSpPr>
          <p:nvPr/>
        </p:nvSpPr>
        <p:spPr bwMode="auto">
          <a:xfrm>
            <a:off x="6400800" y="2895600"/>
            <a:ext cx="3048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8915400" cy="571500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8. a. </a:t>
            </a:r>
            <a:r>
              <a:rPr lang="en-US" sz="2200" dirty="0" smtClean="0">
                <a:solidFill>
                  <a:srgbClr val="002060"/>
                </a:solidFill>
              </a:rPr>
              <a:t>1,000, because there is 1,000 of currency and 0 of deposits.</a:t>
            </a:r>
          </a:p>
          <a:p>
            <a:pPr marL="457200" indent="-457200"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b. </a:t>
            </a:r>
            <a:r>
              <a:rPr lang="en-US" sz="2200" dirty="0" smtClean="0">
                <a:solidFill>
                  <a:srgbClr val="002060"/>
                </a:solidFill>
              </a:rPr>
              <a:t>1,000, because there is now 0 of currency and 1,000 of deposits.</a:t>
            </a:r>
          </a:p>
          <a:p>
            <a:pPr marL="457200" indent="-457200"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c. 1,000 x (1/0.20) = 5,000, because 1,000 of new reserves can support 5,000 worth of deposits.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d. </a:t>
            </a:r>
            <a:r>
              <a:rPr lang="en-US" sz="2200" dirty="0" smtClean="0">
                <a:solidFill>
                  <a:srgbClr val="002060"/>
                </a:solidFill>
              </a:rPr>
              <a:t>The total potential increase is 5,000, but 1,000 was currency already in the system. Thus, an additional 4,000 was created by the banks.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e. </a:t>
            </a:r>
            <a:r>
              <a:rPr lang="en-US" sz="2200" dirty="0" smtClean="0">
                <a:solidFill>
                  <a:srgbClr val="002060"/>
                </a:solidFill>
              </a:rPr>
              <a:t>1,000 x (1/0.10) = 10,000.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f. </a:t>
            </a:r>
            <a:r>
              <a:rPr lang="en-US" sz="2200" dirty="0" smtClean="0">
                <a:solidFill>
                  <a:srgbClr val="002060"/>
                </a:solidFill>
              </a:rPr>
              <a:t>Banks can create more money from the same amount of new reserves when reserve requirements are lower because they can lend a larger portion of each new deposit.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</a:rPr>
              <a:t>g. </a:t>
            </a:r>
            <a:r>
              <a:rPr lang="en-US" sz="2400" dirty="0" smtClean="0">
                <a:solidFill>
                  <a:srgbClr val="002060"/>
                </a:solidFill>
              </a:rPr>
              <a:t>1,000 x 1/(0.10+0.10) = 5,000.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h. </a:t>
            </a:r>
            <a:r>
              <a:rPr lang="en-US" sz="2400" dirty="0" smtClean="0">
                <a:solidFill>
                  <a:srgbClr val="002060"/>
                </a:solidFill>
              </a:rPr>
              <a:t>Yes, they are the same. With regard to deposit creation, it doesn’t matter why banks hold reserves. It only matters how much they hold.</a:t>
            </a:r>
            <a:endParaRPr lang="en-US" sz="22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Chapter 10 </a:t>
            </a: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– Practice Worksheet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7114" name="Rectangle 8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Binder Check Due Today 4-27 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730250"/>
            <a:ext cx="4343400" cy="5060950"/>
          </a:xfrm>
        </p:spPr>
        <p:txBody>
          <a:bodyPr/>
          <a:lstStyle/>
          <a:p>
            <a:pPr>
              <a:buFontTx/>
              <a:buNone/>
            </a:pPr>
            <a:r>
              <a:rPr lang="en-US" sz="2300" u="sng" smtClean="0">
                <a:solidFill>
                  <a:srgbClr val="7030A0"/>
                </a:solidFill>
              </a:rPr>
              <a:t>Chapter 10 +16</a:t>
            </a:r>
            <a:endParaRPr lang="en-US" sz="2300" smtClean="0">
              <a:solidFill>
                <a:srgbClr val="7030A0"/>
              </a:solidFill>
            </a:endParaRPr>
          </a:p>
          <a:p>
            <a:pPr>
              <a:buFontTx/>
              <a:buAutoNum type="arabicPeriod"/>
            </a:pPr>
            <a:r>
              <a:rPr lang="en-US" sz="2300" smtClean="0">
                <a:solidFill>
                  <a:srgbClr val="C00000"/>
                </a:solidFill>
              </a:rPr>
              <a:t>SQ3R - The Functions of the Fed </a:t>
            </a:r>
          </a:p>
          <a:p>
            <a:pPr>
              <a:buFontTx/>
              <a:buAutoNum type="arabicPeriod"/>
            </a:pPr>
            <a:r>
              <a:rPr lang="en-US" sz="2300" smtClean="0">
                <a:solidFill>
                  <a:srgbClr val="0070C0"/>
                </a:solidFill>
              </a:rPr>
              <a:t>The Fed Webquest  </a:t>
            </a:r>
          </a:p>
          <a:p>
            <a:pPr>
              <a:buFontTx/>
              <a:buAutoNum type="arabicPeriod"/>
            </a:pPr>
            <a:r>
              <a:rPr lang="en-US" sz="2300" smtClean="0">
                <a:solidFill>
                  <a:srgbClr val="CC6600"/>
                </a:solidFill>
              </a:rPr>
              <a:t>RRR + Money Multiplier Worksheet/Chapter 10 Practice </a:t>
            </a:r>
          </a:p>
          <a:p>
            <a:pPr>
              <a:buFontTx/>
              <a:buAutoNum type="arabicPeriod"/>
            </a:pPr>
            <a:r>
              <a:rPr lang="en-US" sz="2300" smtClean="0">
                <a:solidFill>
                  <a:srgbClr val="00664D"/>
                </a:solidFill>
              </a:rPr>
              <a:t>Federal Reserve to buy 600 billion in bonds, article </a:t>
            </a:r>
          </a:p>
          <a:p>
            <a:pPr>
              <a:buFontTx/>
              <a:buAutoNum type="arabicPeriod"/>
            </a:pPr>
            <a:r>
              <a:rPr lang="en-US" sz="2300" smtClean="0">
                <a:solidFill>
                  <a:srgbClr val="22228B"/>
                </a:solidFill>
              </a:rPr>
              <a:t>Vocab Terms </a:t>
            </a:r>
          </a:p>
          <a:p>
            <a:pPr>
              <a:buFontTx/>
              <a:buAutoNum type="arabicPeriod"/>
            </a:pPr>
            <a:r>
              <a:rPr lang="en-US" sz="2300" smtClean="0">
                <a:solidFill>
                  <a:srgbClr val="990000"/>
                </a:solidFill>
              </a:rPr>
              <a:t>Daily Tens </a:t>
            </a:r>
          </a:p>
          <a:p>
            <a:pPr>
              <a:buFontTx/>
              <a:buAutoNum type="arabicPeriod"/>
            </a:pPr>
            <a:r>
              <a:rPr lang="en-US" sz="2300" smtClean="0">
                <a:solidFill>
                  <a:srgbClr val="00B0F0"/>
                </a:solidFill>
              </a:rPr>
              <a:t>Ch. 10 + 16 Study Guide </a:t>
            </a:r>
          </a:p>
          <a:p>
            <a:pPr>
              <a:buFontTx/>
              <a:buAutoNum type="arabicPeriod"/>
            </a:pPr>
            <a:r>
              <a:rPr lang="en-US" sz="2300" smtClean="0">
                <a:solidFill>
                  <a:srgbClr val="00CC66"/>
                </a:solidFill>
              </a:rPr>
              <a:t>Ch. 10 + 16 CW Puzzle </a:t>
            </a:r>
          </a:p>
          <a:p>
            <a:pPr>
              <a:buFontTx/>
              <a:buAutoNum type="arabicPeriod"/>
            </a:pPr>
            <a:r>
              <a:rPr lang="en-US" sz="2300" smtClean="0">
                <a:solidFill>
                  <a:srgbClr val="7030A0"/>
                </a:solidFill>
              </a:rPr>
              <a:t>Ch. 10 + 16 Notes</a:t>
            </a:r>
          </a:p>
          <a:p>
            <a:endParaRPr lang="en-US" sz="2300" smtClean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ttp://batr.org/sitebuildercontent/sitebuilderpictures/.pond/federal_reserve_comic.jpg.w300h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638953" cy="4014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400" smtClean="0"/>
              <a:t>Essential Question 1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8382000" cy="506095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en-US" sz="2300" b="0" smtClean="0">
                <a:solidFill>
                  <a:srgbClr val="C00000"/>
                </a:solidFill>
              </a:rPr>
              <a:t>What are the three tools used by the Federal Reserve relating to Monetary Policy and what do they relate to?</a:t>
            </a:r>
          </a:p>
          <a:p>
            <a:pPr>
              <a:buFontTx/>
              <a:buAutoNum type="arabicPeriod"/>
            </a:pPr>
            <a:endParaRPr lang="en-US" sz="2300" b="0" smtClean="0">
              <a:solidFill>
                <a:srgbClr val="C00000"/>
              </a:solidFill>
            </a:endParaRPr>
          </a:p>
          <a:p>
            <a:pPr lvl="1">
              <a:buFontTx/>
              <a:buAutoNum type="arabicPeriod"/>
            </a:pPr>
            <a:r>
              <a:rPr lang="en-US" sz="2300" smtClean="0">
                <a:solidFill>
                  <a:srgbClr val="002060"/>
                </a:solidFill>
              </a:rPr>
              <a:t> Open Market Operations – refers to the buying and selling of government ____________.</a:t>
            </a:r>
          </a:p>
          <a:p>
            <a:pPr lvl="1">
              <a:buFontTx/>
              <a:buAutoNum type="arabicPeriod"/>
            </a:pPr>
            <a:endParaRPr lang="en-US" sz="2300" smtClean="0">
              <a:solidFill>
                <a:srgbClr val="002060"/>
              </a:solidFill>
            </a:endParaRPr>
          </a:p>
          <a:p>
            <a:pPr lvl="1">
              <a:buFontTx/>
              <a:buAutoNum type="arabicPeriod"/>
            </a:pPr>
            <a:r>
              <a:rPr lang="en-US" sz="2300" smtClean="0">
                <a:solidFill>
                  <a:srgbClr val="C00000"/>
                </a:solidFill>
              </a:rPr>
              <a:t>Required Reserve Ratio – refers to the percentage that the ___________is required to hold on each ______________</a:t>
            </a:r>
          </a:p>
          <a:p>
            <a:pPr lvl="1">
              <a:buFontTx/>
              <a:buAutoNum type="arabicPeriod"/>
            </a:pPr>
            <a:endParaRPr lang="en-US" sz="2300" smtClean="0">
              <a:solidFill>
                <a:srgbClr val="002060"/>
              </a:solidFill>
            </a:endParaRPr>
          </a:p>
          <a:p>
            <a:pPr lvl="1">
              <a:buFontTx/>
              <a:buAutoNum type="arabicPeriod"/>
            </a:pPr>
            <a:r>
              <a:rPr lang="en-US" sz="2300" smtClean="0">
                <a:solidFill>
                  <a:srgbClr val="002060"/>
                </a:solidFill>
              </a:rPr>
              <a:t>Discount Rate – refers to the rate of _____________</a:t>
            </a:r>
            <a:br>
              <a:rPr lang="en-US" sz="2300" smtClean="0">
                <a:solidFill>
                  <a:srgbClr val="002060"/>
                </a:solidFill>
              </a:rPr>
            </a:br>
            <a:r>
              <a:rPr lang="en-US" sz="2300" smtClean="0">
                <a:solidFill>
                  <a:srgbClr val="002060"/>
                </a:solidFill>
              </a:rPr>
              <a:t>paid on loans made by the __________ to member ____________.</a:t>
            </a:r>
          </a:p>
          <a:p>
            <a:pPr>
              <a:buFontTx/>
              <a:buAutoNum type="arabicPeriod"/>
            </a:pPr>
            <a:endParaRPr lang="en-US" sz="2300" b="0" smtClean="0">
              <a:solidFill>
                <a:srgbClr val="C00000"/>
              </a:solidFill>
            </a:endParaRPr>
          </a:p>
          <a:p>
            <a:pPr>
              <a:buFontTx/>
              <a:buAutoNum type="arabicPeriod"/>
            </a:pPr>
            <a:endParaRPr lang="en-US" sz="2300" b="0" smtClean="0">
              <a:solidFill>
                <a:srgbClr val="C00000"/>
              </a:solidFill>
            </a:endParaRPr>
          </a:p>
          <a:p>
            <a:pPr>
              <a:buFontTx/>
              <a:buAutoNum type="arabicPeriod"/>
            </a:pPr>
            <a:endParaRPr lang="en-US" sz="2300" b="0" smtClean="0">
              <a:solidFill>
                <a:srgbClr val="C00000"/>
              </a:solidFill>
            </a:endParaRPr>
          </a:p>
          <a:p>
            <a:pPr>
              <a:buFontTx/>
              <a:buAutoNum type="arabicPeriod"/>
            </a:pPr>
            <a:endParaRPr lang="en-US" sz="2300" b="0" smtClean="0">
              <a:solidFill>
                <a:srgbClr val="C00000"/>
              </a:solidFill>
            </a:endParaRPr>
          </a:p>
          <a:p>
            <a:pPr>
              <a:buFontTx/>
              <a:buAutoNum type="arabicPeriod"/>
            </a:pPr>
            <a:endParaRPr lang="en-US" sz="2300" b="0" smtClean="0">
              <a:solidFill>
                <a:srgbClr val="C00000"/>
              </a:solidFill>
            </a:endParaRPr>
          </a:p>
          <a:p>
            <a:pPr>
              <a:buFontTx/>
              <a:buAutoNum type="arabicPeriod"/>
            </a:pPr>
            <a:endParaRPr lang="en-US" sz="2300" b="0" smtClean="0">
              <a:solidFill>
                <a:srgbClr val="C00000"/>
              </a:solidFill>
            </a:endParaRPr>
          </a:p>
          <a:p>
            <a:pPr>
              <a:buFontTx/>
              <a:buAutoNum type="arabicPeriod"/>
            </a:pPr>
            <a:endParaRPr lang="en-US" sz="2300" b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29000" y="2266950"/>
            <a:ext cx="1023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bonds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3429000"/>
            <a:ext cx="85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bank</a:t>
            </a:r>
            <a:endParaRPr lang="en-US" sz="24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48400" y="3429000"/>
            <a:ext cx="237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demand deposit</a:t>
            </a:r>
            <a:endParaRPr lang="en-US" sz="2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15063" y="4338638"/>
            <a:ext cx="119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interest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24400" y="4643438"/>
            <a:ext cx="715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Fed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47800" y="5029200"/>
            <a:ext cx="1006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banks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981200"/>
            <a:ext cx="91440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ttp://www.toonpool.com/user/506/files/usd_600_billion_stimulus_plan_1046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263" y="2438400"/>
            <a:ext cx="412273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295400"/>
          <a:ext cx="4800600" cy="2362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91180"/>
                <a:gridCol w="1302995"/>
                <a:gridCol w="1302995"/>
                <a:gridCol w="1303430"/>
              </a:tblGrid>
              <a:tr h="659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Personal</a:t>
                      </a:r>
                      <a:r>
                        <a:rPr lang="en-US" sz="1200" baseline="0" dirty="0" smtClean="0"/>
                        <a:t> Deposit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Deposit </a:t>
                      </a:r>
                      <a:r>
                        <a:rPr lang="en-US" sz="1200" dirty="0"/>
                        <a:t/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(Money </a:t>
                      </a:r>
                      <a:r>
                        <a:rPr lang="en-US" sz="1200" dirty="0" smtClean="0"/>
                        <a:t>Supply</a:t>
                      </a:r>
                      <a:r>
                        <a:rPr lang="en-US" sz="1200" dirty="0"/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Required Reserves (Assets)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Excess Reserves (Liabilities)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289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Person 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$2,000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273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Person B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273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Person 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</a:tr>
              <a:tr h="289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Person D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89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Person E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/>
                </a:tc>
              </a:tr>
              <a:tr h="289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Totals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59765" marR="59765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3" rIns="0" bIns="45713"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Extra Credit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0228" name="Rectangle 7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sp>
        <p:nvSpPr>
          <p:cNvPr id="50229" name="TextBox 7"/>
          <p:cNvSpPr txBox="1">
            <a:spLocks noChangeArrowheads="1"/>
          </p:cNvSpPr>
          <p:nvPr/>
        </p:nvSpPr>
        <p:spPr bwMode="auto">
          <a:xfrm>
            <a:off x="228600" y="6858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1. Assume a 10% RRR, and that each bank loans out every available excess reserve.</a:t>
            </a:r>
          </a:p>
        </p:txBody>
      </p:sp>
      <p:sp>
        <p:nvSpPr>
          <p:cNvPr id="50230" name="TextBox 8"/>
          <p:cNvSpPr txBox="1">
            <a:spLocks noChangeArrowheads="1"/>
          </p:cNvSpPr>
          <p:nvPr/>
        </p:nvSpPr>
        <p:spPr bwMode="auto">
          <a:xfrm>
            <a:off x="304800" y="3886200"/>
            <a:ext cx="5257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/>
              <a:t>2. Political Cartoon Analysis: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400">
                <a:solidFill>
                  <a:srgbClr val="990000"/>
                </a:solidFill>
              </a:rPr>
              <a:t>What do you think the event(s) or issue(s) are that inspired the cartoon? What is the cartoonist trying to portray in the cartoon?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400">
                <a:solidFill>
                  <a:srgbClr val="002060"/>
                </a:solidFill>
              </a:rPr>
              <a:t>Are there any real people/places in the cartoon? Who are these people?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400">
                <a:solidFill>
                  <a:srgbClr val="990000"/>
                </a:solidFill>
              </a:rPr>
              <a:t>Are there symbols in the cartoon? What are they and what do they represent?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400">
                <a:solidFill>
                  <a:srgbClr val="002060"/>
                </a:solidFill>
              </a:rPr>
              <a:t>What is your opinion of the cartoon, do you agree or disagree? Why?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15400" cy="457200"/>
          </a:xfrm>
          <a:solidFill>
            <a:srgbClr val="990000"/>
          </a:solidFill>
        </p:spPr>
        <p:txBody>
          <a:bodyPr/>
          <a:lstStyle/>
          <a:p>
            <a:r>
              <a:rPr lang="en-US" sz="2400" smtClean="0">
                <a:latin typeface="Calibri" pitchFamily="34" charset="0"/>
              </a:rPr>
              <a:t>The Functions of Financial Institutions Chart – pgs. 259 - 262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ph idx="1"/>
          </p:nvPr>
        </p:nvGraphicFramePr>
        <p:xfrm>
          <a:off x="76200" y="565150"/>
          <a:ext cx="8839200" cy="6292850"/>
        </p:xfrm>
        <a:graphic>
          <a:graphicData uri="http://schemas.openxmlformats.org/drawingml/2006/table">
            <a:tbl>
              <a:tblPr/>
              <a:tblGrid>
                <a:gridCol w="2362200"/>
                <a:gridCol w="2971800"/>
                <a:gridCol w="3505200"/>
              </a:tblGrid>
              <a:tr h="425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Characteristic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Example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67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1. Storing Money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2. Saving Money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3. Loans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4. Mortgages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5. Credit Cards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6. Simple and Compound Interest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7. Banks and Profit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38400" y="998538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Banks provide a safe, convenient place for money.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9906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Fireproof vaults, insured against robbery. FDIC insures up to $250,000.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2065338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Savings, Checking, Money Market, Certificates of Deposit.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00" y="20574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Banks offer a variety of ways for people to save their money.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86400" y="2986088"/>
            <a:ext cx="3352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Early banks issued gold-backed paper receipts. Today, banks loan money to businesses, people to make big ticket purchases.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14600" y="2979738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Banks provide the service of issuing loans.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6400" y="37338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Homes, commercial real-estate, mortgages usually last for 15,20 or 30 years.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14600" y="38100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A type of loan that is used to buy real estate.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86400" y="4519613"/>
            <a:ext cx="3352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Mastercard, Visa, buy a sleeping bag and tent for $100, receive the bill for the month. Bank pays the store.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14600" y="44958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Entitle their holders to buy goods and services based on the cardholder’s promise to pay for these goods and services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10200" y="5341938"/>
            <a:ext cx="3352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$100 (principal), 5% (interest), annual payment $105. Compound interest pays interest on both principal and interest.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38400" y="5334000"/>
            <a:ext cx="2895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Interest is the price paid for the use of borrowed money, the initial amount is called the principal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86400" y="61976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Banks earn interest on loans, pay interest on borrowed money.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14600" y="61976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Banks earn profit on their interest.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4" descr="https://fort.forsythe.com/portal/page/portal/shared_items/images/RetirementSavings.jpg"/>
          <p:cNvPicPr>
            <a:picLocks noChangeAspect="1" noChangeArrowheads="1"/>
          </p:cNvPicPr>
          <p:nvPr/>
        </p:nvPicPr>
        <p:blipFill>
          <a:blip r:embed="rId2" cstate="print"/>
          <a:srcRect b="6267"/>
          <a:stretch>
            <a:fillRect/>
          </a:stretch>
        </p:blipFill>
        <p:spPr bwMode="auto">
          <a:xfrm>
            <a:off x="-249090" y="2286000"/>
            <a:ext cx="535449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smtClean="0"/>
              <a:t>Store of Value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763000" cy="5060950"/>
          </a:xfrm>
        </p:spPr>
        <p:txBody>
          <a:bodyPr/>
          <a:lstStyle/>
          <a:p>
            <a:pPr>
              <a:spcAft>
                <a:spcPct val="10000"/>
              </a:spcAft>
            </a:pPr>
            <a:r>
              <a:rPr lang="en-US" sz="2300" b="0" dirty="0" smtClean="0">
                <a:solidFill>
                  <a:srgbClr val="990000"/>
                </a:solidFill>
              </a:rPr>
              <a:t>Store of Value – money keeps its value if you decide to store it instead of spend it</a:t>
            </a:r>
          </a:p>
          <a:p>
            <a:pPr lvl="1">
              <a:spcAft>
                <a:spcPct val="10000"/>
              </a:spcAft>
            </a:pPr>
            <a:r>
              <a:rPr lang="en-US" sz="2300" dirty="0" smtClean="0">
                <a:solidFill>
                  <a:srgbClr val="006600"/>
                </a:solidFill>
              </a:rPr>
              <a:t>Helps people convert purchasing power from present to future value</a:t>
            </a:r>
          </a:p>
        </p:txBody>
      </p:sp>
      <p:graphicFrame>
        <p:nvGraphicFramePr>
          <p:cNvPr id="181252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381000" y="6705600"/>
            <a:ext cx="13716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6156" name="Picture 16" descr="http://coolrain44.files.wordpress.com/2009/06/piggy-bank-on-money-md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5637" y="2667000"/>
            <a:ext cx="4525963" cy="348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bldLvl="3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15400" cy="457200"/>
          </a:xfrm>
          <a:solidFill>
            <a:srgbClr val="990000"/>
          </a:solidFill>
        </p:spPr>
        <p:txBody>
          <a:bodyPr/>
          <a:lstStyle/>
          <a:p>
            <a:r>
              <a:rPr lang="en-US" sz="2400" smtClean="0">
                <a:latin typeface="Calibri" pitchFamily="34" charset="0"/>
              </a:rPr>
              <a:t>The Functions of Financial Institutions Chart – pgs. 259 - 262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ph idx="1"/>
          </p:nvPr>
        </p:nvGraphicFramePr>
        <p:xfrm>
          <a:off x="76200" y="565150"/>
          <a:ext cx="8839200" cy="6292850"/>
        </p:xfrm>
        <a:graphic>
          <a:graphicData uri="http://schemas.openxmlformats.org/drawingml/2006/table">
            <a:tbl>
              <a:tblPr/>
              <a:tblGrid>
                <a:gridCol w="2362200"/>
                <a:gridCol w="2971800"/>
                <a:gridCol w="3505200"/>
              </a:tblGrid>
              <a:tr h="425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Characteristic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Example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67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1. Storing Money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2. Saving Money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3. Loans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4. Mortgages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5. Credit Cards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6. Simple and Compound Interest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7. Banks and Profit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dirty="0" smtClean="0"/>
              <a:t>The Kinds of Money</a:t>
            </a:r>
            <a:endParaRPr lang="en-US" sz="28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30250"/>
            <a:ext cx="8915400" cy="5060950"/>
          </a:xfrm>
        </p:spPr>
        <p:txBody>
          <a:bodyPr/>
          <a:lstStyle/>
          <a:p>
            <a:pPr>
              <a:spcAft>
                <a:spcPct val="10000"/>
              </a:spcAft>
            </a:pPr>
            <a:r>
              <a:rPr lang="en-US" sz="2300" b="0" dirty="0" smtClean="0">
                <a:solidFill>
                  <a:srgbClr val="006600"/>
                </a:solidFill>
              </a:rPr>
              <a:t>Commodity money – </a:t>
            </a:r>
            <a:r>
              <a:rPr lang="en-US" sz="2300" b="0" dirty="0">
                <a:solidFill>
                  <a:srgbClr val="006600"/>
                </a:solidFill>
              </a:rPr>
              <a:t>money that has </a:t>
            </a:r>
            <a:r>
              <a:rPr lang="en-US" sz="2300" b="0" dirty="0" smtClean="0">
                <a:solidFill>
                  <a:srgbClr val="006600"/>
                </a:solidFill>
              </a:rPr>
              <a:t>an alternative use </a:t>
            </a:r>
            <a:r>
              <a:rPr lang="en-US" sz="2300" b="0" dirty="0">
                <a:solidFill>
                  <a:srgbClr val="006600"/>
                </a:solidFill>
              </a:rPr>
              <a:t>as a </a:t>
            </a:r>
            <a:r>
              <a:rPr lang="en-US" sz="2300" b="0" dirty="0" smtClean="0">
                <a:solidFill>
                  <a:srgbClr val="006600"/>
                </a:solidFill>
              </a:rPr>
              <a:t>commodity, which has intrinsic value</a:t>
            </a:r>
          </a:p>
          <a:p>
            <a:pPr>
              <a:spcAft>
                <a:spcPct val="10000"/>
              </a:spcAft>
            </a:pPr>
            <a:r>
              <a:rPr lang="en-US" sz="2300" b="0" dirty="0" smtClean="0">
                <a:solidFill>
                  <a:srgbClr val="7030A0"/>
                </a:solidFill>
              </a:rPr>
              <a:t>Intrinsic value – item would have value if not used as money</a:t>
            </a:r>
          </a:p>
          <a:p>
            <a:pPr lvl="1">
              <a:spcAft>
                <a:spcPct val="10000"/>
              </a:spcAft>
            </a:pPr>
            <a:r>
              <a:rPr lang="en-US" sz="2300" dirty="0" smtClean="0">
                <a:solidFill>
                  <a:srgbClr val="990000"/>
                </a:solidFill>
              </a:rPr>
              <a:t>Gold, silver, cigarettes (WW2), tulip bulbs (1600’s Europe), etc</a:t>
            </a:r>
          </a:p>
          <a:p>
            <a:pPr lvl="1">
              <a:spcAft>
                <a:spcPct val="10000"/>
              </a:spcAft>
            </a:pPr>
            <a:r>
              <a:rPr lang="en-US" sz="2300" b="0" dirty="0" smtClean="0">
                <a:solidFill>
                  <a:srgbClr val="002060"/>
                </a:solidFill>
              </a:rPr>
              <a:t>Gold standard – gold used as money; money backed by gold</a:t>
            </a:r>
          </a:p>
          <a:p>
            <a:pPr>
              <a:spcAft>
                <a:spcPct val="10000"/>
              </a:spcAft>
              <a:buNone/>
            </a:pPr>
            <a:endParaRPr lang="en-US" sz="2300" b="0" dirty="0" smtClean="0">
              <a:solidFill>
                <a:srgbClr val="990000"/>
              </a:solidFill>
            </a:endParaRPr>
          </a:p>
          <a:p>
            <a:pPr>
              <a:spcAft>
                <a:spcPct val="10000"/>
              </a:spcAft>
            </a:pPr>
            <a:endParaRPr lang="en-US" sz="2300" b="0" dirty="0">
              <a:solidFill>
                <a:srgbClr val="006600"/>
              </a:solidFill>
            </a:endParaRPr>
          </a:p>
          <a:p>
            <a:pPr>
              <a:spcAft>
                <a:spcPct val="10000"/>
              </a:spcAft>
            </a:pPr>
            <a:endParaRPr lang="en-US" sz="2300" b="0" dirty="0"/>
          </a:p>
        </p:txBody>
      </p:sp>
      <p:graphicFrame>
        <p:nvGraphicFramePr>
          <p:cNvPr id="182276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192514" name="Picture 2" descr="http://www.topnews.in/files/gold-b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429000"/>
            <a:ext cx="2844800" cy="2133600"/>
          </a:xfrm>
          <a:prstGeom prst="rect">
            <a:avLst/>
          </a:prstGeom>
          <a:noFill/>
        </p:spPr>
      </p:pic>
      <p:pic>
        <p:nvPicPr>
          <p:cNvPr id="228354" name="Picture 2" descr="http://www.beginner-gardening.com/images/pinkpurpletul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297180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8356" name="Picture 4" descr="http://t1.gstatic.com/images?q=tbn:ANd9GcTXMYvWw-PjSocfltCMIilm9oiitH5fJaFf_aiNDi19knJTDHuTbMyXkl8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dirty="0" smtClean="0"/>
              <a:t>The Kinds of Money</a:t>
            </a:r>
            <a:endParaRPr lang="en-US" sz="28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305800" cy="5060950"/>
          </a:xfrm>
        </p:spPr>
        <p:txBody>
          <a:bodyPr/>
          <a:lstStyle/>
          <a:p>
            <a:pPr>
              <a:spcAft>
                <a:spcPct val="10000"/>
              </a:spcAft>
            </a:pPr>
            <a:r>
              <a:rPr lang="en-US" sz="2400" b="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Fiat </a:t>
            </a:r>
            <a:r>
              <a:rPr lang="en-US" sz="2400" b="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2400" b="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order/decree; government </a:t>
            </a:r>
            <a:r>
              <a:rPr lang="en-US" sz="2400" b="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issued </a:t>
            </a:r>
            <a:r>
              <a:rPr lang="en-US" sz="2400" b="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money</a:t>
            </a:r>
            <a:endParaRPr lang="en-US" sz="2400" b="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62000" lvl="1" indent="-304800">
              <a:spcAft>
                <a:spcPct val="10000"/>
              </a:spcAft>
            </a:pPr>
            <a:r>
              <a:rPr lang="en-US" sz="24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Paper dollars</a:t>
            </a:r>
          </a:p>
          <a:p>
            <a:pPr marL="762000" lvl="1" indent="-304800">
              <a:spcAft>
                <a:spcPct val="10000"/>
              </a:spcAft>
            </a:pPr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Money that is intrinsically worthless</a:t>
            </a:r>
          </a:p>
          <a:p>
            <a:r>
              <a:rPr lang="en-US" sz="2400" b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Legal tender -  is money that a government has required to be accepted in settlement of debts</a:t>
            </a:r>
            <a:endParaRPr lang="en-US" sz="2400" b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10000"/>
              </a:spcAft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10000"/>
              </a:spcAft>
            </a:pP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2276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3" rIns="0" bIns="45713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85000"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191492" name="Picture 4" descr="http://www.ultimateminority.com/wp-content/uploads/2008/04/fi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19450"/>
            <a:ext cx="3886200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1494" name="Picture 6" descr="http://www.usmoneyreserve.com/images/splash_commem_coin_st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45692"/>
            <a:ext cx="2438400" cy="310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305800" cy="5060950"/>
          </a:xfrm>
        </p:spPr>
        <p:txBody>
          <a:bodyPr/>
          <a:lstStyle/>
          <a:p>
            <a:pPr>
              <a:spcAft>
                <a:spcPct val="10000"/>
              </a:spcAft>
            </a:pPr>
            <a:r>
              <a:rPr lang="en-US" sz="2400" b="0" dirty="0" smtClean="0">
                <a:solidFill>
                  <a:srgbClr val="006600"/>
                </a:solidFill>
              </a:rPr>
              <a:t>Liquidity – ease with which an asset (liquid asset) can be converted into money/medium of exchange</a:t>
            </a:r>
          </a:p>
          <a:p>
            <a:pPr lvl="1">
              <a:spcAft>
                <a:spcPct val="100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Liquid – checking account</a:t>
            </a:r>
          </a:p>
          <a:p>
            <a:pPr lvl="1">
              <a:spcAft>
                <a:spcPct val="10000"/>
              </a:spcAft>
            </a:pPr>
            <a:r>
              <a:rPr lang="en-US" sz="2400" dirty="0" err="1" smtClean="0">
                <a:solidFill>
                  <a:srgbClr val="7030A0"/>
                </a:solidFill>
              </a:rPr>
              <a:t>Nonliquid</a:t>
            </a:r>
            <a:r>
              <a:rPr lang="en-US" sz="2400" dirty="0" smtClean="0">
                <a:solidFill>
                  <a:srgbClr val="7030A0"/>
                </a:solidFill>
              </a:rPr>
              <a:t> - House</a:t>
            </a:r>
          </a:p>
        </p:txBody>
      </p:sp>
      <p:graphicFrame>
        <p:nvGraphicFramePr>
          <p:cNvPr id="181252" name="Group 4"/>
          <p:cNvGraphicFramePr>
            <a:graphicFrameLocks noGrp="1"/>
          </p:cNvGraphicFramePr>
          <p:nvPr/>
        </p:nvGraphicFramePr>
        <p:xfrm>
          <a:off x="7086600" y="0"/>
          <a:ext cx="1828800" cy="381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381000"/>
          </a:xfrm>
        </p:spPr>
        <p:txBody>
          <a:bodyPr/>
          <a:lstStyle/>
          <a:p>
            <a:r>
              <a:rPr lang="en-US" sz="2800" smtClean="0"/>
              <a:t>Liquidity</a:t>
            </a:r>
          </a:p>
        </p:txBody>
      </p:sp>
      <p:sp>
        <p:nvSpPr>
          <p:cNvPr id="9226" name="Rectangle 4"/>
          <p:cNvSpPr>
            <a:spLocks noChangeArrowheads="1"/>
          </p:cNvSpPr>
          <p:nvPr/>
        </p:nvSpPr>
        <p:spPr bwMode="auto">
          <a:xfrm>
            <a:off x="457200" y="6553200"/>
            <a:ext cx="1524000" cy="152400"/>
          </a:xfrm>
          <a:prstGeom prst="rect">
            <a:avLst/>
          </a:prstGeom>
          <a:solidFill>
            <a:srgbClr val="990000"/>
          </a:solidFill>
          <a:ln w="9525" algn="ctr">
            <a:noFill/>
            <a:round/>
            <a:headEnd/>
            <a:tailEnd/>
          </a:ln>
        </p:spPr>
        <p:txBody>
          <a:bodyPr lIns="0" tIns="45713" rIns="0" bIns="45713"/>
          <a:lstStyle/>
          <a:p>
            <a:pPr marL="342900" indent="-342900"/>
            <a:endParaRPr lang="en-US"/>
          </a:p>
        </p:txBody>
      </p:sp>
      <p:pic>
        <p:nvPicPr>
          <p:cNvPr id="193538" name="Picture 2" descr="http://static.howstuffworks.com/gif/liquid-asse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4772669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3540" name="Picture 4" descr="http://static.technorati.com/10/09/16/18427/hou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29718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3542" name="Picture 6" descr="http://images01.tzimg.com/image.php?FilePath=h3w4/1186621737_701012_68282226.jpg&amp;Width=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14800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bldLvl="3"/>
    </p:bldLst>
  </p:timing>
</p:sld>
</file>

<file path=ppt/theme/theme1.xml><?xml version="1.0" encoding="utf-8"?>
<a:theme xmlns:a="http://schemas.openxmlformats.org/drawingml/2006/main" name="VerizonPPTTemplate">
  <a:themeElements>
    <a:clrScheme name="VerizonPPT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erizonPPT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13" rIns="0" bIns="45713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3300"/>
          </a:buClr>
          <a:buSzPct val="85000"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13" rIns="0" bIns="45713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3300"/>
          </a:buClr>
          <a:buSzPct val="85000"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VerizonPP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zonPPT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izonPPT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zonPPT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zonPP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zonPP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zonPP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VerizonPPTTemplate</Template>
  <TotalTime>7303</TotalTime>
  <Words>3783</Words>
  <Application>Microsoft Office PowerPoint</Application>
  <PresentationFormat>On-screen Show (4:3)</PresentationFormat>
  <Paragraphs>783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VerizonPPTTemplate</vt:lpstr>
      <vt:lpstr>Image</vt:lpstr>
      <vt:lpstr>多媒體項目</vt:lpstr>
      <vt:lpstr>Equation</vt:lpstr>
      <vt:lpstr>Activator</vt:lpstr>
      <vt:lpstr>Ingredients</vt:lpstr>
      <vt:lpstr>Chapter 10 Money and Banking Section 1 - Evolution of Money</vt:lpstr>
      <vt:lpstr>Functions of Money</vt:lpstr>
      <vt:lpstr>Unit of Account</vt:lpstr>
      <vt:lpstr>Store of Value</vt:lpstr>
      <vt:lpstr>The Kinds of Money</vt:lpstr>
      <vt:lpstr>The Kinds of Money</vt:lpstr>
      <vt:lpstr>Liquidity</vt:lpstr>
      <vt:lpstr>Money in the U.S. Economy</vt:lpstr>
      <vt:lpstr>M1 and M2</vt:lpstr>
      <vt:lpstr>The Six Characteristics of Money – pgs. 245-246</vt:lpstr>
      <vt:lpstr>Essential Questions</vt:lpstr>
      <vt:lpstr>Chapter 16 - The Federal Reserve</vt:lpstr>
      <vt:lpstr>Structure of the Federal Reserve</vt:lpstr>
      <vt:lpstr>Structure of the Federal Reserve </vt:lpstr>
      <vt:lpstr>The Federal Open Market Committee</vt:lpstr>
      <vt:lpstr>Slide 18</vt:lpstr>
      <vt:lpstr>Slide 19</vt:lpstr>
      <vt:lpstr>Slide 20</vt:lpstr>
      <vt:lpstr>Banking Simulation</vt:lpstr>
      <vt:lpstr>Banking Simulation</vt:lpstr>
      <vt:lpstr>Slide 23</vt:lpstr>
      <vt:lpstr>Open-Market Operations Simulation</vt:lpstr>
      <vt:lpstr>Money Creation </vt:lpstr>
      <vt:lpstr>Money Creation </vt:lpstr>
      <vt:lpstr>Money Creation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Essential Questions</vt:lpstr>
      <vt:lpstr>SQ3R pgs. 420 – 421 Functions of Federal Reserve</vt:lpstr>
      <vt:lpstr>SQ3R</vt:lpstr>
      <vt:lpstr>SQ3R</vt:lpstr>
      <vt:lpstr>The Fed Today Video Questions</vt:lpstr>
      <vt:lpstr>Slide 54</vt:lpstr>
      <vt:lpstr>Slide 55</vt:lpstr>
      <vt:lpstr>Binder Check Due Today 4-27 </vt:lpstr>
      <vt:lpstr>Essential Question 1</vt:lpstr>
      <vt:lpstr>Slide 58</vt:lpstr>
      <vt:lpstr>The Functions of Financial Institutions Chart – pgs. 259 - 262</vt:lpstr>
      <vt:lpstr>The Functions of Financial Institutions Chart – pgs. 259 - 262</vt:lpstr>
    </vt:vector>
  </TitlesOfParts>
  <Company>Verizon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jl02</dc:creator>
  <cp:lastModifiedBy>88343</cp:lastModifiedBy>
  <cp:revision>508</cp:revision>
  <dcterms:created xsi:type="dcterms:W3CDTF">2003-01-15T20:59:35Z</dcterms:created>
  <dcterms:modified xsi:type="dcterms:W3CDTF">2012-04-18T13:40:21Z</dcterms:modified>
</cp:coreProperties>
</file>