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0DB2262-681A-4DFD-974E-276DC77ED375}"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DB2262-681A-4DFD-974E-276DC77ED3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DB2262-681A-4DFD-974E-276DC77ED3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DB2262-681A-4DFD-974E-276DC77ED3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DB2262-681A-4DFD-974E-276DC77ED375}"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DB2262-681A-4DFD-974E-276DC77ED3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0DB2262-681A-4DFD-974E-276DC77ED375}"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DB2262-681A-4DFD-974E-276DC77ED3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DB2262-681A-4DFD-974E-276DC77ED3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506101-EF10-4ED1-A592-4EE4F61C95EC}" type="datetimeFigureOut">
              <a:rPr lang="en-US" smtClean="0"/>
              <a:t>8/5/2014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DB2262-681A-4DFD-974E-276DC77ED3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C506101-EF10-4ED1-A592-4EE4F61C95EC}" type="datetimeFigureOut">
              <a:rPr lang="en-US" smtClean="0"/>
              <a:t>8/5/2014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0DB2262-681A-4DFD-974E-276DC77ED3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C506101-EF10-4ED1-A592-4EE4F61C95EC}" type="datetimeFigureOut">
              <a:rPr lang="en-US" smtClean="0"/>
              <a:t>8/5/2014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0DB2262-681A-4DFD-974E-276DC77ED37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9</a:t>
            </a:r>
            <a:endParaRPr lang="en-US" dirty="0"/>
          </a:p>
        </p:txBody>
      </p:sp>
      <p:sp>
        <p:nvSpPr>
          <p:cNvPr id="3" name="Subtitle 2"/>
          <p:cNvSpPr>
            <a:spLocks noGrp="1"/>
          </p:cNvSpPr>
          <p:nvPr>
            <p:ph type="subTitle" idx="1"/>
          </p:nvPr>
        </p:nvSpPr>
        <p:spPr/>
        <p:txBody>
          <a:bodyPr/>
          <a:lstStyle/>
          <a:p>
            <a:r>
              <a:rPr lang="en-US" dirty="0" smtClean="0"/>
              <a:t>Labor</a:t>
            </a:r>
            <a:endParaRPr lang="en-US" dirty="0"/>
          </a:p>
        </p:txBody>
      </p:sp>
    </p:spTree>
    <p:extLst>
      <p:ext uri="{BB962C8B-B14F-4D97-AF65-F5344CB8AC3E}">
        <p14:creationId xmlns:p14="http://schemas.microsoft.com/office/powerpoint/2010/main" val="975831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Chapter 9, Section 2</a:t>
            </a:r>
            <a:endParaRPr lang="en-US" dirty="0"/>
          </a:p>
        </p:txBody>
      </p:sp>
    </p:spTree>
    <p:extLst>
      <p:ext uri="{BB962C8B-B14F-4D97-AF65-F5344CB8AC3E}">
        <p14:creationId xmlns:p14="http://schemas.microsoft.com/office/powerpoint/2010/main" val="3829754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and Wages</a:t>
            </a:r>
            <a:endParaRPr lang="en-US" dirty="0"/>
          </a:p>
        </p:txBody>
      </p:sp>
      <p:sp>
        <p:nvSpPr>
          <p:cNvPr id="3" name="Content Placeholder 2"/>
          <p:cNvSpPr>
            <a:spLocks noGrp="1"/>
          </p:cNvSpPr>
          <p:nvPr>
            <p:ph idx="1"/>
          </p:nvPr>
        </p:nvSpPr>
        <p:spPr/>
        <p:txBody>
          <a:bodyPr/>
          <a:lstStyle/>
          <a:p>
            <a:pPr marL="68580" indent="0">
              <a:buNone/>
            </a:pPr>
            <a:r>
              <a:rPr lang="en-US" dirty="0" smtClean="0"/>
              <a:t>Supply and Demand for Labor</a:t>
            </a:r>
          </a:p>
          <a:p>
            <a:r>
              <a:rPr lang="en-US" dirty="0" smtClean="0"/>
              <a:t>Employment </a:t>
            </a:r>
            <a:r>
              <a:rPr lang="en-US" dirty="0"/>
              <a:t>or unemployment in labor markets depends on the demand for workers and the number of jobs available.</a:t>
            </a:r>
          </a:p>
          <a:p>
            <a:endParaRPr lang="en-US" dirty="0"/>
          </a:p>
        </p:txBody>
      </p:sp>
    </p:spTree>
    <p:extLst>
      <p:ext uri="{BB962C8B-B14F-4D97-AF65-F5344CB8AC3E}">
        <p14:creationId xmlns:p14="http://schemas.microsoft.com/office/powerpoint/2010/main" val="1194363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and Wages</a:t>
            </a:r>
            <a:endParaRPr lang="en-US" dirty="0"/>
          </a:p>
        </p:txBody>
      </p:sp>
      <p:sp>
        <p:nvSpPr>
          <p:cNvPr id="3" name="Content Placeholder 2"/>
          <p:cNvSpPr>
            <a:spLocks noGrp="1"/>
          </p:cNvSpPr>
          <p:nvPr>
            <p:ph idx="1"/>
          </p:nvPr>
        </p:nvSpPr>
        <p:spPr/>
        <p:txBody>
          <a:bodyPr/>
          <a:lstStyle/>
          <a:p>
            <a:r>
              <a:rPr lang="en-US" b="1" i="1" u="sng" dirty="0"/>
              <a:t>Derived demand- </a:t>
            </a:r>
            <a:r>
              <a:rPr lang="en-US" dirty="0"/>
              <a:t>demand that is determined by demand for another good or service (Ex. cooks in market depend on restaurants)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352800"/>
            <a:ext cx="6096000" cy="3124200"/>
          </a:xfrm>
          <a:prstGeom prst="rect">
            <a:avLst/>
          </a:prstGeom>
        </p:spPr>
      </p:pic>
    </p:spTree>
    <p:extLst>
      <p:ext uri="{BB962C8B-B14F-4D97-AF65-F5344CB8AC3E}">
        <p14:creationId xmlns:p14="http://schemas.microsoft.com/office/powerpoint/2010/main" val="29909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and Wages</a:t>
            </a:r>
            <a:endParaRPr lang="en-US" dirty="0"/>
          </a:p>
        </p:txBody>
      </p:sp>
      <p:sp>
        <p:nvSpPr>
          <p:cNvPr id="3" name="Content Placeholder 2"/>
          <p:cNvSpPr>
            <a:spLocks noGrp="1"/>
          </p:cNvSpPr>
          <p:nvPr>
            <p:ph idx="1"/>
          </p:nvPr>
        </p:nvSpPr>
        <p:spPr/>
        <p:txBody>
          <a:bodyPr/>
          <a:lstStyle/>
          <a:p>
            <a:r>
              <a:rPr lang="en-US" b="1" i="1" u="sng" dirty="0"/>
              <a:t>Equilibrium wage</a:t>
            </a:r>
            <a:r>
              <a:rPr lang="en-US" dirty="0"/>
              <a:t>- wage rate that produces neither an excess  supply of workers nor an excess demand for workers in the labor market</a:t>
            </a:r>
            <a:r>
              <a:rPr lang="en-US" dirty="0" smtClean="0"/>
              <a:t>.</a:t>
            </a:r>
          </a:p>
          <a:p>
            <a:r>
              <a:rPr lang="en-US" dirty="0"/>
              <a:t>Wages for a particular job are determined by the equilibrium between supply and demand for workers for that job.</a:t>
            </a:r>
          </a:p>
          <a:p>
            <a:endParaRPr lang="en-US" dirty="0"/>
          </a:p>
          <a:p>
            <a:endParaRPr lang="en-US" dirty="0"/>
          </a:p>
        </p:txBody>
      </p:sp>
    </p:spTree>
    <p:extLst>
      <p:ext uri="{BB962C8B-B14F-4D97-AF65-F5344CB8AC3E}">
        <p14:creationId xmlns:p14="http://schemas.microsoft.com/office/powerpoint/2010/main" val="92292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and Skills Level</a:t>
            </a:r>
            <a:endParaRPr lang="en-US" dirty="0"/>
          </a:p>
        </p:txBody>
      </p:sp>
      <p:sp>
        <p:nvSpPr>
          <p:cNvPr id="3" name="Content Placeholder 2"/>
          <p:cNvSpPr>
            <a:spLocks noGrp="1"/>
          </p:cNvSpPr>
          <p:nvPr>
            <p:ph idx="1"/>
          </p:nvPr>
        </p:nvSpPr>
        <p:spPr/>
        <p:txBody>
          <a:bodyPr/>
          <a:lstStyle/>
          <a:p>
            <a:r>
              <a:rPr lang="en-US" dirty="0"/>
              <a:t>1. </a:t>
            </a:r>
            <a:r>
              <a:rPr lang="en-US" b="1" i="1" u="sng" dirty="0"/>
              <a:t>Unskilled Labor</a:t>
            </a:r>
            <a:r>
              <a:rPr lang="en-US" dirty="0"/>
              <a:t>- labor that requires no specialized skills, education, or training (Ex. factory and farm workers)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943" y="3276600"/>
            <a:ext cx="5743575" cy="2667000"/>
          </a:xfrm>
          <a:prstGeom prst="rect">
            <a:avLst/>
          </a:prstGeom>
        </p:spPr>
      </p:pic>
    </p:spTree>
    <p:extLst>
      <p:ext uri="{BB962C8B-B14F-4D97-AF65-F5344CB8AC3E}">
        <p14:creationId xmlns:p14="http://schemas.microsoft.com/office/powerpoint/2010/main" val="2361770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and Skill Level</a:t>
            </a:r>
            <a:endParaRPr lang="en-US" dirty="0"/>
          </a:p>
        </p:txBody>
      </p:sp>
      <p:sp>
        <p:nvSpPr>
          <p:cNvPr id="3" name="Content Placeholder 2"/>
          <p:cNvSpPr>
            <a:spLocks noGrp="1"/>
          </p:cNvSpPr>
          <p:nvPr>
            <p:ph idx="1"/>
          </p:nvPr>
        </p:nvSpPr>
        <p:spPr/>
        <p:txBody>
          <a:bodyPr/>
          <a:lstStyle/>
          <a:p>
            <a:r>
              <a:rPr lang="en-US" dirty="0"/>
              <a:t>What happens to job opportunities in low paying jobs when the minimum wage goes up?  According to economic theory, the quantity of labor demanded goes down.</a:t>
            </a:r>
          </a:p>
          <a:p>
            <a:endParaRPr lang="en-US" dirty="0"/>
          </a:p>
        </p:txBody>
      </p:sp>
    </p:spTree>
    <p:extLst>
      <p:ext uri="{BB962C8B-B14F-4D97-AF65-F5344CB8AC3E}">
        <p14:creationId xmlns:p14="http://schemas.microsoft.com/office/powerpoint/2010/main" val="2694670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and Skill Level</a:t>
            </a:r>
            <a:endParaRPr lang="en-US" dirty="0"/>
          </a:p>
        </p:txBody>
      </p:sp>
      <p:sp>
        <p:nvSpPr>
          <p:cNvPr id="3" name="Content Placeholder 2"/>
          <p:cNvSpPr>
            <a:spLocks noGrp="1"/>
          </p:cNvSpPr>
          <p:nvPr>
            <p:ph idx="1"/>
          </p:nvPr>
        </p:nvSpPr>
        <p:spPr/>
        <p:txBody>
          <a:bodyPr/>
          <a:lstStyle/>
          <a:p>
            <a:r>
              <a:rPr lang="en-US" dirty="0"/>
              <a:t>2. </a:t>
            </a:r>
            <a:r>
              <a:rPr lang="en-US" b="1" i="1" u="sng" dirty="0"/>
              <a:t>Semi skilled labor</a:t>
            </a:r>
            <a:r>
              <a:rPr lang="en-US" dirty="0"/>
              <a:t>- labor that requires minimal specialized skills and education (Ex. lifeguards and some construction workers)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352800"/>
            <a:ext cx="3733800" cy="2895600"/>
          </a:xfrm>
          <a:prstGeom prst="rect">
            <a:avLst/>
          </a:prstGeom>
        </p:spPr>
      </p:pic>
    </p:spTree>
    <p:extLst>
      <p:ext uri="{BB962C8B-B14F-4D97-AF65-F5344CB8AC3E}">
        <p14:creationId xmlns:p14="http://schemas.microsoft.com/office/powerpoint/2010/main" val="3586824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and Skill Level</a:t>
            </a:r>
            <a:endParaRPr lang="en-US" dirty="0"/>
          </a:p>
        </p:txBody>
      </p:sp>
      <p:sp>
        <p:nvSpPr>
          <p:cNvPr id="3" name="Content Placeholder 2"/>
          <p:cNvSpPr>
            <a:spLocks noGrp="1"/>
          </p:cNvSpPr>
          <p:nvPr>
            <p:ph idx="1"/>
          </p:nvPr>
        </p:nvSpPr>
        <p:spPr/>
        <p:txBody>
          <a:bodyPr/>
          <a:lstStyle/>
          <a:p>
            <a:r>
              <a:rPr lang="en-US" dirty="0"/>
              <a:t>3. </a:t>
            </a:r>
            <a:r>
              <a:rPr lang="en-US" b="1" i="1" u="sng" dirty="0"/>
              <a:t>Skilled Labor</a:t>
            </a:r>
            <a:r>
              <a:rPr lang="en-US" dirty="0"/>
              <a:t>- labor that requires specialized skills and training (Ex. firefighters and bank tellers</a:t>
            </a:r>
            <a:r>
              <a:rPr lang="en-US" dirty="0" smtClean="0"/>
              <a:t>)</a:t>
            </a:r>
            <a:endParaRPr lang="en-US" dirty="0"/>
          </a:p>
          <a:p>
            <a:r>
              <a:rPr lang="en-US" dirty="0"/>
              <a:t>4. </a:t>
            </a:r>
            <a:r>
              <a:rPr lang="en-US" b="1" i="1" u="sng" dirty="0"/>
              <a:t>Professional labor</a:t>
            </a:r>
            <a:r>
              <a:rPr lang="en-US" dirty="0"/>
              <a:t>- labor that requires advanced skills and education (Ex. doctors and teachers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191000"/>
            <a:ext cx="38100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643" y="0"/>
            <a:ext cx="2552700" cy="1743075"/>
          </a:xfrm>
          <a:prstGeom prst="rect">
            <a:avLst/>
          </a:prstGeom>
        </p:spPr>
      </p:pic>
    </p:spTree>
    <p:extLst>
      <p:ext uri="{BB962C8B-B14F-4D97-AF65-F5344CB8AC3E}">
        <p14:creationId xmlns:p14="http://schemas.microsoft.com/office/powerpoint/2010/main" val="3747559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Discrimination</a:t>
            </a:r>
            <a:endParaRPr lang="en-US" dirty="0"/>
          </a:p>
        </p:txBody>
      </p:sp>
      <p:sp>
        <p:nvSpPr>
          <p:cNvPr id="3" name="Content Placeholder 2"/>
          <p:cNvSpPr>
            <a:spLocks noGrp="1"/>
          </p:cNvSpPr>
          <p:nvPr>
            <p:ph idx="1"/>
          </p:nvPr>
        </p:nvSpPr>
        <p:spPr/>
        <p:txBody>
          <a:bodyPr/>
          <a:lstStyle/>
          <a:p>
            <a:r>
              <a:rPr lang="en-US" dirty="0"/>
              <a:t>Discrimination in wage has affected minorities and women.</a:t>
            </a:r>
          </a:p>
          <a:p>
            <a:r>
              <a:rPr lang="en-US" dirty="0"/>
              <a:t>Minorities and women were paid less, were last hired and first fired and denied positions of power.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886200"/>
            <a:ext cx="4495800" cy="2743200"/>
          </a:xfrm>
          <a:prstGeom prst="rect">
            <a:avLst/>
          </a:prstGeom>
        </p:spPr>
      </p:pic>
    </p:spTree>
    <p:extLst>
      <p:ext uri="{BB962C8B-B14F-4D97-AF65-F5344CB8AC3E}">
        <p14:creationId xmlns:p14="http://schemas.microsoft.com/office/powerpoint/2010/main" val="4234789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Discrimination</a:t>
            </a:r>
            <a:endParaRPr lang="en-US" dirty="0"/>
          </a:p>
        </p:txBody>
      </p:sp>
      <p:sp>
        <p:nvSpPr>
          <p:cNvPr id="3" name="Content Placeholder 2"/>
          <p:cNvSpPr>
            <a:spLocks noGrp="1"/>
          </p:cNvSpPr>
          <p:nvPr>
            <p:ph idx="1"/>
          </p:nvPr>
        </p:nvSpPr>
        <p:spPr/>
        <p:txBody>
          <a:bodyPr/>
          <a:lstStyle/>
          <a:p>
            <a:r>
              <a:rPr lang="en-US" b="1" i="1" u="sng" dirty="0"/>
              <a:t>Wage Discrimination</a:t>
            </a:r>
            <a:r>
              <a:rPr lang="en-US" dirty="0"/>
              <a:t>- people who have the same job, skills, and education receive unequal pay.</a:t>
            </a:r>
          </a:p>
          <a:p>
            <a:r>
              <a:rPr lang="en-US" b="1" i="1" u="sng" dirty="0"/>
              <a:t>Glass ceiling</a:t>
            </a:r>
            <a:r>
              <a:rPr lang="en-US" dirty="0"/>
              <a:t>- invisible barrier that prevents women from advancing in businesses dominated by white men.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191000"/>
            <a:ext cx="2514600" cy="2562225"/>
          </a:xfrm>
          <a:prstGeom prst="rect">
            <a:avLst/>
          </a:prstGeom>
        </p:spPr>
      </p:pic>
    </p:spTree>
    <p:extLst>
      <p:ext uri="{BB962C8B-B14F-4D97-AF65-F5344CB8AC3E}">
        <p14:creationId xmlns:p14="http://schemas.microsoft.com/office/powerpoint/2010/main" val="4037677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659687" cy="1168400"/>
          </a:xfrm>
        </p:spPr>
        <p:txBody>
          <a:bodyPr/>
          <a:lstStyle/>
          <a:p>
            <a:r>
              <a:rPr lang="en-US" dirty="0" smtClean="0"/>
              <a:t>Chapter 9, Section 1</a:t>
            </a:r>
            <a:endParaRPr lang="en-US" dirty="0"/>
          </a:p>
        </p:txBody>
      </p:sp>
    </p:spTree>
    <p:extLst>
      <p:ext uri="{BB962C8B-B14F-4D97-AF65-F5344CB8AC3E}">
        <p14:creationId xmlns:p14="http://schemas.microsoft.com/office/powerpoint/2010/main" val="3342758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Discrimination</a:t>
            </a:r>
            <a:endParaRPr lang="en-US" dirty="0"/>
          </a:p>
        </p:txBody>
      </p:sp>
      <p:sp>
        <p:nvSpPr>
          <p:cNvPr id="3" name="Content Placeholder 2"/>
          <p:cNvSpPr>
            <a:spLocks noGrp="1"/>
          </p:cNvSpPr>
          <p:nvPr>
            <p:ph idx="1"/>
          </p:nvPr>
        </p:nvSpPr>
        <p:spPr/>
        <p:txBody>
          <a:bodyPr/>
          <a:lstStyle/>
          <a:p>
            <a:r>
              <a:rPr lang="en-US" dirty="0"/>
              <a:t>Women today suffer from </a:t>
            </a:r>
            <a:r>
              <a:rPr lang="en-US" dirty="0" smtClean="0"/>
              <a:t>the wage </a:t>
            </a:r>
            <a:r>
              <a:rPr lang="en-US" dirty="0"/>
              <a:t>gap.  For every dollar a man makes, </a:t>
            </a:r>
            <a:r>
              <a:rPr lang="en-US"/>
              <a:t>a </a:t>
            </a:r>
            <a:r>
              <a:rPr lang="en-US" smtClean="0"/>
              <a:t>woman </a:t>
            </a:r>
            <a:r>
              <a:rPr lang="en-US" dirty="0"/>
              <a:t>makes .75 cents, doing same job.</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129" y="3276600"/>
            <a:ext cx="5918200" cy="3365500"/>
          </a:xfrm>
          <a:prstGeom prst="rect">
            <a:avLst/>
          </a:prstGeom>
        </p:spPr>
      </p:pic>
    </p:spTree>
    <p:extLst>
      <p:ext uri="{BB962C8B-B14F-4D97-AF65-F5344CB8AC3E}">
        <p14:creationId xmlns:p14="http://schemas.microsoft.com/office/powerpoint/2010/main" val="4104840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Chapter 9, section 3</a:t>
            </a:r>
            <a:endParaRPr lang="en-US" dirty="0"/>
          </a:p>
        </p:txBody>
      </p:sp>
    </p:spTree>
    <p:extLst>
      <p:ext uri="{BB962C8B-B14F-4D97-AF65-F5344CB8AC3E}">
        <p14:creationId xmlns:p14="http://schemas.microsoft.com/office/powerpoint/2010/main" val="2125348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p:txBody>
          <a:bodyPr/>
          <a:lstStyle/>
          <a:p>
            <a:r>
              <a:rPr lang="en-US" dirty="0"/>
              <a:t>Labor unions rose in the late 1800’s to fight for higher wages, shorter hours and safer work environments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276600"/>
            <a:ext cx="8077200" cy="3429000"/>
          </a:xfrm>
          <a:prstGeom prst="rect">
            <a:avLst/>
          </a:prstGeom>
        </p:spPr>
      </p:pic>
    </p:spTree>
    <p:extLst>
      <p:ext uri="{BB962C8B-B14F-4D97-AF65-F5344CB8AC3E}">
        <p14:creationId xmlns:p14="http://schemas.microsoft.com/office/powerpoint/2010/main" val="4266541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a:xfrm>
            <a:off x="914400" y="1371600"/>
            <a:ext cx="7772400" cy="4572000"/>
          </a:xfrm>
        </p:spPr>
        <p:txBody>
          <a:bodyPr/>
          <a:lstStyle/>
          <a:p>
            <a:r>
              <a:rPr lang="en-US" dirty="0"/>
              <a:t>Labor unions represent workers at a company. The company in return is required to bargain with the union to negotiate employment contracts.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352800"/>
            <a:ext cx="7162800" cy="2971800"/>
          </a:xfrm>
          <a:prstGeom prst="rect">
            <a:avLst/>
          </a:prstGeom>
        </p:spPr>
      </p:pic>
    </p:spTree>
    <p:extLst>
      <p:ext uri="{BB962C8B-B14F-4D97-AF65-F5344CB8AC3E}">
        <p14:creationId xmlns:p14="http://schemas.microsoft.com/office/powerpoint/2010/main" val="1150955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a:xfrm>
            <a:off x="838200" y="1295400"/>
            <a:ext cx="7772400" cy="4572000"/>
          </a:xfrm>
        </p:spPr>
        <p:txBody>
          <a:bodyPr/>
          <a:lstStyle/>
          <a:p>
            <a:r>
              <a:rPr lang="en-US" dirty="0"/>
              <a:t>Unions use </a:t>
            </a:r>
            <a:r>
              <a:rPr lang="en-US" b="1" i="1" u="sng" dirty="0" smtClean="0"/>
              <a:t>collective bargaining</a:t>
            </a:r>
            <a:r>
              <a:rPr lang="en-US" dirty="0" smtClean="0"/>
              <a:t>, a </a:t>
            </a:r>
            <a:r>
              <a:rPr lang="en-US" dirty="0"/>
              <a:t>process where union and company representatives meet to negotiate a contract, fight for wages and benefits, working conditions and job security.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200400"/>
            <a:ext cx="6324600" cy="3374571"/>
          </a:xfrm>
          <a:prstGeom prst="rect">
            <a:avLst/>
          </a:prstGeom>
        </p:spPr>
      </p:pic>
    </p:spTree>
    <p:extLst>
      <p:ext uri="{BB962C8B-B14F-4D97-AF65-F5344CB8AC3E}">
        <p14:creationId xmlns:p14="http://schemas.microsoft.com/office/powerpoint/2010/main" val="1121409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p:txBody>
          <a:bodyPr/>
          <a:lstStyle/>
          <a:p>
            <a:r>
              <a:rPr lang="en-US" b="1" i="1" u="sng" dirty="0"/>
              <a:t>Blue collar worker</a:t>
            </a:r>
            <a:r>
              <a:rPr lang="en-US" dirty="0"/>
              <a:t>- those who work in industrial jobs who receive wages. (primarily union members)</a:t>
            </a:r>
          </a:p>
          <a:p>
            <a:endParaRPr lang="en-US" dirty="0" smtClean="0"/>
          </a:p>
          <a:p>
            <a:r>
              <a:rPr lang="en-US" b="1" i="1" u="sng" dirty="0"/>
              <a:t>White collar worker</a:t>
            </a:r>
            <a:r>
              <a:rPr lang="en-US" dirty="0"/>
              <a:t>- someone in a professional or clerical job who earns a salary. (Non union members)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2710543"/>
            <a:ext cx="2095500"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030" y="4724400"/>
            <a:ext cx="1857375" cy="1981200"/>
          </a:xfrm>
          <a:prstGeom prst="rect">
            <a:avLst/>
          </a:prstGeom>
        </p:spPr>
      </p:pic>
    </p:spTree>
    <p:extLst>
      <p:ext uri="{BB962C8B-B14F-4D97-AF65-F5344CB8AC3E}">
        <p14:creationId xmlns:p14="http://schemas.microsoft.com/office/powerpoint/2010/main" val="1981568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p:txBody>
          <a:bodyPr/>
          <a:lstStyle/>
          <a:p>
            <a:r>
              <a:rPr lang="en-US" dirty="0"/>
              <a:t>In America today, there are more and more service jobs and less manufacturing jobs.</a:t>
            </a:r>
          </a:p>
          <a:p>
            <a:endParaRPr lang="en-US" dirty="0"/>
          </a:p>
        </p:txBody>
      </p:sp>
    </p:spTree>
    <p:extLst>
      <p:ext uri="{BB962C8B-B14F-4D97-AF65-F5344CB8AC3E}">
        <p14:creationId xmlns:p14="http://schemas.microsoft.com/office/powerpoint/2010/main" val="3522910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p:txBody>
          <a:bodyPr/>
          <a:lstStyle/>
          <a:p>
            <a:r>
              <a:rPr lang="en-US" dirty="0"/>
              <a:t>If  </a:t>
            </a:r>
            <a:r>
              <a:rPr lang="en-US" dirty="0" smtClean="0"/>
              <a:t>a union </a:t>
            </a:r>
            <a:r>
              <a:rPr lang="en-US" dirty="0"/>
              <a:t>and company </a:t>
            </a:r>
            <a:r>
              <a:rPr lang="en-US" dirty="0" smtClean="0"/>
              <a:t>cannot </a:t>
            </a:r>
            <a:r>
              <a:rPr lang="en-US" dirty="0"/>
              <a:t>come to a decision the union may choose to strike.</a:t>
            </a:r>
          </a:p>
          <a:p>
            <a:r>
              <a:rPr lang="en-US" b="1" i="1" u="sng" dirty="0"/>
              <a:t>Strike</a:t>
            </a:r>
            <a:r>
              <a:rPr lang="en-US" dirty="0"/>
              <a:t>- organized work stoppage intended to force an employer to address union demands.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29" y="3886200"/>
            <a:ext cx="7391400" cy="2571750"/>
          </a:xfrm>
          <a:prstGeom prst="rect">
            <a:avLst/>
          </a:prstGeom>
        </p:spPr>
      </p:pic>
    </p:spTree>
    <p:extLst>
      <p:ext uri="{BB962C8B-B14F-4D97-AF65-F5344CB8AC3E}">
        <p14:creationId xmlns:p14="http://schemas.microsoft.com/office/powerpoint/2010/main" val="1178337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p:txBody>
          <a:bodyPr/>
          <a:lstStyle/>
          <a:p>
            <a:r>
              <a:rPr lang="en-US" dirty="0"/>
              <a:t>Today unions are on decline because the number of white collar jobs is increasing, decline in blue collar jobs, and some manufacturers have relocated to other countries where labor is cheaper or the American South. </a:t>
            </a:r>
          </a:p>
        </p:txBody>
      </p:sp>
    </p:spTree>
    <p:extLst>
      <p:ext uri="{BB962C8B-B14F-4D97-AF65-F5344CB8AC3E}">
        <p14:creationId xmlns:p14="http://schemas.microsoft.com/office/powerpoint/2010/main" val="4122836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Labor</a:t>
            </a:r>
            <a:endParaRPr lang="en-US" dirty="0"/>
          </a:p>
        </p:txBody>
      </p:sp>
      <p:sp>
        <p:nvSpPr>
          <p:cNvPr id="3" name="Content Placeholder 2"/>
          <p:cNvSpPr>
            <a:spLocks noGrp="1"/>
          </p:cNvSpPr>
          <p:nvPr>
            <p:ph idx="1"/>
          </p:nvPr>
        </p:nvSpPr>
        <p:spPr/>
        <p:txBody>
          <a:bodyPr/>
          <a:lstStyle/>
          <a:p>
            <a:r>
              <a:rPr lang="en-US" dirty="0" smtClean="0"/>
              <a:t>Unions are also on decline because of  </a:t>
            </a:r>
            <a:r>
              <a:rPr lang="en-US" b="1" i="1" u="sng" dirty="0"/>
              <a:t>right to work </a:t>
            </a:r>
            <a:r>
              <a:rPr lang="en-US" b="1" i="1" u="sng" dirty="0" smtClean="0"/>
              <a:t>laws</a:t>
            </a:r>
            <a:r>
              <a:rPr lang="en-US" dirty="0" smtClean="0"/>
              <a:t>, measures </a:t>
            </a:r>
            <a:r>
              <a:rPr lang="en-US" dirty="0"/>
              <a:t>that ban mandatory union </a:t>
            </a:r>
            <a:r>
              <a:rPr lang="en-US" dirty="0" smtClean="0"/>
              <a:t>membership</a:t>
            </a:r>
            <a:endParaRPr lang="en-US" dirty="0"/>
          </a:p>
        </p:txBody>
      </p:sp>
    </p:spTree>
    <p:extLst>
      <p:ext uri="{BB962C8B-B14F-4D97-AF65-F5344CB8AC3E}">
        <p14:creationId xmlns:p14="http://schemas.microsoft.com/office/powerpoint/2010/main" val="2547358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Trends</a:t>
            </a:r>
            <a:endParaRPr lang="en-US" dirty="0"/>
          </a:p>
        </p:txBody>
      </p:sp>
      <p:sp>
        <p:nvSpPr>
          <p:cNvPr id="3" name="Content Placeholder 2"/>
          <p:cNvSpPr>
            <a:spLocks noGrp="1"/>
          </p:cNvSpPr>
          <p:nvPr>
            <p:ph idx="1"/>
          </p:nvPr>
        </p:nvSpPr>
        <p:spPr/>
        <p:txBody>
          <a:bodyPr/>
          <a:lstStyle/>
          <a:p>
            <a:r>
              <a:rPr lang="en-US" b="1" i="1" u="sng" dirty="0"/>
              <a:t>Labor force- </a:t>
            </a:r>
            <a:r>
              <a:rPr lang="en-US" dirty="0"/>
              <a:t>all non military people who are employed or unemployed.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895600"/>
            <a:ext cx="6400800" cy="3657600"/>
          </a:xfrm>
          <a:prstGeom prst="rect">
            <a:avLst/>
          </a:prstGeom>
        </p:spPr>
      </p:pic>
    </p:spTree>
    <p:extLst>
      <p:ext uri="{BB962C8B-B14F-4D97-AF65-F5344CB8AC3E}">
        <p14:creationId xmlns:p14="http://schemas.microsoft.com/office/powerpoint/2010/main" val="2616244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Trends</a:t>
            </a:r>
            <a:endParaRPr lang="en-US" dirty="0"/>
          </a:p>
        </p:txBody>
      </p:sp>
      <p:sp>
        <p:nvSpPr>
          <p:cNvPr id="3" name="Content Placeholder 2"/>
          <p:cNvSpPr>
            <a:spLocks noGrp="1"/>
          </p:cNvSpPr>
          <p:nvPr>
            <p:ph idx="1"/>
          </p:nvPr>
        </p:nvSpPr>
        <p:spPr/>
        <p:txBody>
          <a:bodyPr/>
          <a:lstStyle/>
          <a:p>
            <a:r>
              <a:rPr lang="en-US" dirty="0"/>
              <a:t>A person is a part of labor force if:</a:t>
            </a:r>
          </a:p>
          <a:p>
            <a:r>
              <a:rPr lang="en-US" dirty="0"/>
              <a:t>1. </a:t>
            </a:r>
            <a:r>
              <a:rPr lang="en-US" dirty="0" smtClean="0"/>
              <a:t>Worked </a:t>
            </a:r>
            <a:r>
              <a:rPr lang="en-US" dirty="0"/>
              <a:t>at least 1 </a:t>
            </a:r>
            <a:r>
              <a:rPr lang="en-US" dirty="0" smtClean="0"/>
              <a:t>week </a:t>
            </a:r>
            <a:r>
              <a:rPr lang="en-US" dirty="0"/>
              <a:t>for pay </a:t>
            </a:r>
          </a:p>
          <a:p>
            <a:r>
              <a:rPr lang="en-US" dirty="0"/>
              <a:t>2. W</a:t>
            </a:r>
            <a:r>
              <a:rPr lang="en-US" dirty="0" smtClean="0"/>
              <a:t>orked for </a:t>
            </a:r>
            <a:r>
              <a:rPr lang="en-US" dirty="0"/>
              <a:t>15 hrs. without pay in a family business</a:t>
            </a:r>
          </a:p>
          <a:p>
            <a:r>
              <a:rPr lang="en-US" dirty="0"/>
              <a:t>3.  </a:t>
            </a:r>
            <a:r>
              <a:rPr lang="en-US" dirty="0" smtClean="0"/>
              <a:t>Held </a:t>
            </a:r>
            <a:r>
              <a:rPr lang="en-US" dirty="0"/>
              <a:t>job but did not work due to illness, vacation or bad weather.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876800"/>
            <a:ext cx="2476500" cy="1847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495800"/>
            <a:ext cx="2762250" cy="1981200"/>
          </a:xfrm>
          <a:prstGeom prst="rect">
            <a:avLst/>
          </a:prstGeom>
        </p:spPr>
      </p:pic>
    </p:spTree>
    <p:extLst>
      <p:ext uri="{BB962C8B-B14F-4D97-AF65-F5344CB8AC3E}">
        <p14:creationId xmlns:p14="http://schemas.microsoft.com/office/powerpoint/2010/main" val="101568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Trends</a:t>
            </a:r>
            <a:endParaRPr lang="en-US" dirty="0"/>
          </a:p>
        </p:txBody>
      </p:sp>
      <p:sp>
        <p:nvSpPr>
          <p:cNvPr id="3" name="Content Placeholder 2"/>
          <p:cNvSpPr>
            <a:spLocks noGrp="1"/>
          </p:cNvSpPr>
          <p:nvPr>
            <p:ph idx="1"/>
          </p:nvPr>
        </p:nvSpPr>
        <p:spPr/>
        <p:txBody>
          <a:bodyPr/>
          <a:lstStyle/>
          <a:p>
            <a:r>
              <a:rPr lang="en-US" dirty="0"/>
              <a:t>People not included in labor force are students, stay at home parents and retirees.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819400"/>
            <a:ext cx="3048000" cy="20330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437273"/>
            <a:ext cx="4381500" cy="2867025"/>
          </a:xfrm>
          <a:prstGeom prst="rect">
            <a:avLst/>
          </a:prstGeom>
        </p:spPr>
      </p:pic>
    </p:spTree>
    <p:extLst>
      <p:ext uri="{BB962C8B-B14F-4D97-AF65-F5344CB8AC3E}">
        <p14:creationId xmlns:p14="http://schemas.microsoft.com/office/powerpoint/2010/main" val="286650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Trends</a:t>
            </a:r>
            <a:endParaRPr lang="en-US" dirty="0"/>
          </a:p>
        </p:txBody>
      </p:sp>
      <p:sp>
        <p:nvSpPr>
          <p:cNvPr id="3" name="Content Placeholder 2"/>
          <p:cNvSpPr>
            <a:spLocks noGrp="1"/>
          </p:cNvSpPr>
          <p:nvPr>
            <p:ph idx="1"/>
          </p:nvPr>
        </p:nvSpPr>
        <p:spPr/>
        <p:txBody>
          <a:bodyPr/>
          <a:lstStyle/>
          <a:p>
            <a:r>
              <a:rPr lang="en-US" dirty="0"/>
              <a:t>Current labor market trends include an increase in service jobs accompanied by a decrease in manufacturing jobs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429000"/>
            <a:ext cx="6324600" cy="2971800"/>
          </a:xfrm>
          <a:prstGeom prst="rect">
            <a:avLst/>
          </a:prstGeom>
        </p:spPr>
      </p:pic>
    </p:spTree>
    <p:extLst>
      <p:ext uri="{BB962C8B-B14F-4D97-AF65-F5344CB8AC3E}">
        <p14:creationId xmlns:p14="http://schemas.microsoft.com/office/powerpoint/2010/main" val="3739567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Labor Force</a:t>
            </a:r>
            <a:endParaRPr lang="en-US" dirty="0"/>
          </a:p>
        </p:txBody>
      </p:sp>
      <p:sp>
        <p:nvSpPr>
          <p:cNvPr id="3" name="Content Placeholder 2"/>
          <p:cNvSpPr>
            <a:spLocks noGrp="1"/>
          </p:cNvSpPr>
          <p:nvPr>
            <p:ph idx="1"/>
          </p:nvPr>
        </p:nvSpPr>
        <p:spPr/>
        <p:txBody>
          <a:bodyPr/>
          <a:lstStyle/>
          <a:p>
            <a:r>
              <a:rPr lang="en-US" dirty="0"/>
              <a:t>To get jobs today, people must have </a:t>
            </a:r>
            <a:r>
              <a:rPr lang="en-US" b="1" i="1" u="sng" dirty="0"/>
              <a:t>human capital</a:t>
            </a:r>
            <a:r>
              <a:rPr lang="en-US" dirty="0"/>
              <a:t>-</a:t>
            </a:r>
            <a:r>
              <a:rPr lang="en-US" b="1" i="1" dirty="0"/>
              <a:t> </a:t>
            </a:r>
            <a:r>
              <a:rPr lang="en-US" dirty="0"/>
              <a:t>the education, training and experience  that make them useful in the working place</a:t>
            </a:r>
            <a:r>
              <a:rPr lang="en-US" dirty="0" smtClean="0"/>
              <a:t>.</a:t>
            </a:r>
          </a:p>
          <a:p>
            <a:r>
              <a:rPr lang="en-US" dirty="0"/>
              <a:t>Education effects wage earnings (More education=more income)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118" y="4354286"/>
            <a:ext cx="2495550" cy="1828800"/>
          </a:xfrm>
          <a:prstGeom prst="rect">
            <a:avLst/>
          </a:prstGeom>
        </p:spPr>
      </p:pic>
    </p:spTree>
    <p:extLst>
      <p:ext uri="{BB962C8B-B14F-4D97-AF65-F5344CB8AC3E}">
        <p14:creationId xmlns:p14="http://schemas.microsoft.com/office/powerpoint/2010/main" val="78904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82000" cy="612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263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Labor Force</a:t>
            </a:r>
            <a:endParaRPr lang="en-US" dirty="0"/>
          </a:p>
        </p:txBody>
      </p:sp>
      <p:sp>
        <p:nvSpPr>
          <p:cNvPr id="3" name="Content Placeholder 2"/>
          <p:cNvSpPr>
            <a:spLocks noGrp="1"/>
          </p:cNvSpPr>
          <p:nvPr>
            <p:ph idx="1"/>
          </p:nvPr>
        </p:nvSpPr>
        <p:spPr/>
        <p:txBody>
          <a:bodyPr/>
          <a:lstStyle/>
          <a:p>
            <a:r>
              <a:rPr lang="en-US" b="1" i="1" u="sng" dirty="0"/>
              <a:t>Learning effect</a:t>
            </a:r>
            <a:r>
              <a:rPr lang="en-US" dirty="0"/>
              <a:t>- the theory that education increases productivity and results in higher wages.</a:t>
            </a:r>
          </a:p>
          <a:p>
            <a:r>
              <a:rPr lang="en-US" b="1" i="1" u="sng" dirty="0"/>
              <a:t>Screening effect</a:t>
            </a:r>
            <a:r>
              <a:rPr lang="en-US" dirty="0"/>
              <a:t>- the theory that the completion of college indicates to employers that a job applicant is intelligent and hardworking.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648200"/>
            <a:ext cx="3657599" cy="2057400"/>
          </a:xfrm>
          <a:prstGeom prst="rect">
            <a:avLst/>
          </a:prstGeom>
        </p:spPr>
      </p:pic>
    </p:spTree>
    <p:extLst>
      <p:ext uri="{BB962C8B-B14F-4D97-AF65-F5344CB8AC3E}">
        <p14:creationId xmlns:p14="http://schemas.microsoft.com/office/powerpoint/2010/main" val="28735905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120</TotalTime>
  <Words>749</Words>
  <Application>Microsoft Office PowerPoint</Application>
  <PresentationFormat>On-screen Show (4:3)</PresentationFormat>
  <Paragraphs>66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vt:lpstr>
      <vt:lpstr>Chapter 9</vt:lpstr>
      <vt:lpstr>Chapter 9, Section 1</vt:lpstr>
      <vt:lpstr>Labor Market Trends</vt:lpstr>
      <vt:lpstr>Labor Market Trends</vt:lpstr>
      <vt:lpstr>Labor Market Trends</vt:lpstr>
      <vt:lpstr>Labor Market Trends</vt:lpstr>
      <vt:lpstr>The Changing Labor Force</vt:lpstr>
      <vt:lpstr>PowerPoint Presentation</vt:lpstr>
      <vt:lpstr>The Changing Labor Force</vt:lpstr>
      <vt:lpstr>Chapter 9, Section 2</vt:lpstr>
      <vt:lpstr>Labor and Wages</vt:lpstr>
      <vt:lpstr>Labor and Wages</vt:lpstr>
      <vt:lpstr>Labor and Wages</vt:lpstr>
      <vt:lpstr>Wage and Skills Level</vt:lpstr>
      <vt:lpstr>Wage and Skill Level</vt:lpstr>
      <vt:lpstr>Wage and Skill Level</vt:lpstr>
      <vt:lpstr>Wage and Skill Level</vt:lpstr>
      <vt:lpstr>Wage Discrimination</vt:lpstr>
      <vt:lpstr>Wage Discrimination</vt:lpstr>
      <vt:lpstr>Wage Discrimination</vt:lpstr>
      <vt:lpstr>Chapter 9, section 3</vt:lpstr>
      <vt:lpstr>Organized Labor</vt:lpstr>
      <vt:lpstr>Organized Labor</vt:lpstr>
      <vt:lpstr>Organized Labor</vt:lpstr>
      <vt:lpstr>Organized Labor</vt:lpstr>
      <vt:lpstr>Organized Labor</vt:lpstr>
      <vt:lpstr>Organized Labor</vt:lpstr>
      <vt:lpstr>Organized Labor</vt:lpstr>
      <vt:lpstr>Organized Labor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Akt163</dc:creator>
  <cp:lastModifiedBy>CODY JACOBSEN</cp:lastModifiedBy>
  <cp:revision>13</cp:revision>
  <dcterms:created xsi:type="dcterms:W3CDTF">2014-03-10T06:46:42Z</dcterms:created>
  <dcterms:modified xsi:type="dcterms:W3CDTF">2014-08-05T18:03:18Z</dcterms:modified>
</cp:coreProperties>
</file>