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1E9000-2969-4007-A84A-C6BAE2C01FC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6CB90A-7BCB-4909-9033-2D0C9345F19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Market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/>
              <a:t>Government monopolies- </a:t>
            </a:r>
            <a:r>
              <a:rPr lang="en-US" dirty="0"/>
              <a:t>created by government by giving </a:t>
            </a:r>
            <a:r>
              <a:rPr lang="en-US" dirty="0" smtClean="0"/>
              <a:t>patents and licenses </a:t>
            </a:r>
            <a:r>
              <a:rPr lang="en-US" dirty="0"/>
              <a:t>that give inventors exclusive rights to sell a product or service for a period of time. Ex. </a:t>
            </a:r>
            <a:r>
              <a:rPr lang="en-US" dirty="0" smtClean="0"/>
              <a:t>Postal Service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038600" cy="3657600"/>
          </a:xfrm>
        </p:spPr>
      </p:pic>
    </p:spTree>
    <p:extLst>
      <p:ext uri="{BB962C8B-B14F-4D97-AF65-F5344CB8AC3E}">
        <p14:creationId xmlns:p14="http://schemas.microsoft.com/office/powerpoint/2010/main" val="17618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267200" cy="44195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dirty="0"/>
              <a:t>Price discrimination</a:t>
            </a:r>
            <a:r>
              <a:rPr lang="en-US" dirty="0"/>
              <a:t>- division of customers into groups based on how much they will pay for a good. Ex. Sr. discounts, student discounts &amp; manufacturer rebates.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Monopolistic Competition and Oligopoly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learned about two extremes: perfect competition and monopoly.  Very few things actually fall into those categories.  Instead, most fall into two additional categories economists call monopolistic competition and oligopoly.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Monopolistic Competition and Oligopoly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monopolistic competition, many companies compete in a open market to sell products that are similar but not identical.</a:t>
            </a:r>
            <a:br>
              <a:rPr lang="en-US" dirty="0"/>
            </a:br>
            <a:r>
              <a:rPr lang="en-US" dirty="0"/>
              <a:t>Examples: jeans, bread (loaf), shoes, drinks,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581400"/>
            <a:ext cx="2476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33800"/>
            <a:ext cx="297179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Conditions of Monopolistic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Many firms: many companies selling products</a:t>
            </a:r>
          </a:p>
          <a:p>
            <a:r>
              <a:rPr lang="en-US" dirty="0"/>
              <a:t>2. Few barriers to entry: anyone can sell products without much trouble getting started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Conditions of Monopolistic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Slight control over price: consumers are willing to pay more for some brands, but not too much more.</a:t>
            </a:r>
          </a:p>
          <a:p>
            <a:r>
              <a:rPr lang="en-US" dirty="0"/>
              <a:t>4. Differentiated products: even though products are similar, they have differences (Samsung v iPhone)</a:t>
            </a:r>
            <a:br>
              <a:rPr lang="en-US" dirty="0"/>
            </a:br>
            <a:r>
              <a:rPr lang="en-US" dirty="0"/>
              <a:t>(differentiation: making a product different from other similar products)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91000"/>
            <a:ext cx="5715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Price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try to compete with </a:t>
            </a:r>
            <a:r>
              <a:rPr lang="en-US" dirty="0" smtClean="0"/>
              <a:t>non-price </a:t>
            </a:r>
            <a:r>
              <a:rPr lang="en-US" dirty="0"/>
              <a:t>competition, or attracting customers through style, service, or location, but not a lower price.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0"/>
            <a:ext cx="548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Price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1" i="1" dirty="0"/>
              <a:t>Physical Characteristics</a:t>
            </a:r>
            <a:r>
              <a:rPr lang="en-US" dirty="0"/>
              <a:t>: size, color, shape, texture, taste</a:t>
            </a:r>
            <a:br>
              <a:rPr lang="en-US" dirty="0"/>
            </a:br>
            <a:r>
              <a:rPr lang="en-US" dirty="0"/>
              <a:t>	Example: A pen is a stick with ink that writes, but we pay more for style or how it writes.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33800"/>
            <a:ext cx="533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Price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b="1" i="1" dirty="0"/>
              <a:t>Location</a:t>
            </a:r>
            <a:r>
              <a:rPr lang="en-US" dirty="0"/>
              <a:t>: Location is very important to a business's success.</a:t>
            </a:r>
          </a:p>
          <a:p>
            <a:r>
              <a:rPr lang="en-US" dirty="0"/>
              <a:t>3. Service level: restaurants: </a:t>
            </a:r>
            <a:r>
              <a:rPr lang="en-US" dirty="0" smtClean="0"/>
              <a:t>are expensive. Fast </a:t>
            </a:r>
            <a:r>
              <a:rPr lang="en-US" dirty="0"/>
              <a:t>food: cheap.  Both offer food.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86200"/>
            <a:ext cx="53339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Price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i="1" dirty="0"/>
              <a:t>Advertising, </a:t>
            </a:r>
            <a:r>
              <a:rPr lang="en-US" b="1" i="1" dirty="0" smtClean="0"/>
              <a:t>image </a:t>
            </a:r>
            <a:r>
              <a:rPr lang="en-US" b="1" i="1" dirty="0"/>
              <a:t>or status</a:t>
            </a:r>
            <a:r>
              <a:rPr lang="en-US" dirty="0"/>
              <a:t>: Customers are willing to pay more for brand name clothes with logos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174307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00537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76600"/>
            <a:ext cx="25527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i="1" dirty="0"/>
              <a:t>oligopoly</a:t>
            </a:r>
            <a:r>
              <a:rPr lang="en-US" dirty="0"/>
              <a:t> is a market dominated by two to four firms producing 70%-80% of the output.  Example: Pepsi, Coke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00400"/>
            <a:ext cx="52387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Barriers </a:t>
            </a:r>
            <a:r>
              <a:rPr lang="en-US" dirty="0"/>
              <a:t>to Entry</a:t>
            </a:r>
          </a:p>
          <a:p>
            <a:r>
              <a:rPr lang="en-US" dirty="0"/>
              <a:t>It can be tough to go up against these companies.  Who would want to create a new soft drink to challenge Pepsi or Coke? </a:t>
            </a:r>
          </a:p>
        </p:txBody>
      </p:sp>
    </p:spTree>
    <p:extLst>
      <p:ext uri="{BB962C8B-B14F-4D97-AF65-F5344CB8AC3E}">
        <p14:creationId xmlns:p14="http://schemas.microsoft.com/office/powerpoint/2010/main" val="27742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Price war</a:t>
            </a:r>
            <a:r>
              <a:rPr lang="en-US" dirty="0"/>
              <a:t>: a series of competitive price cuts that lower the market price below the cost of production </a:t>
            </a:r>
            <a:br>
              <a:rPr lang="en-US" dirty="0"/>
            </a:br>
            <a:r>
              <a:rPr lang="en-US" dirty="0"/>
              <a:t>example: PS3 lowers price, so does Xbox and Nintendo</a:t>
            </a:r>
          </a:p>
          <a:p>
            <a:r>
              <a:rPr lang="en-US" b="1" i="1" dirty="0"/>
              <a:t>Collusion</a:t>
            </a:r>
            <a:r>
              <a:rPr lang="en-US" dirty="0"/>
              <a:t>: when businesses get together and set prices, divide the market, or limit production (illegal)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67200"/>
            <a:ext cx="5181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Price fixing</a:t>
            </a:r>
            <a:r>
              <a:rPr lang="en-US" dirty="0"/>
              <a:t>: an agreement among firms to charge one price for the same good (illegal)</a:t>
            </a:r>
          </a:p>
          <a:p>
            <a:r>
              <a:rPr lang="en-US" b="1" i="1" dirty="0"/>
              <a:t>Cartel</a:t>
            </a:r>
            <a:r>
              <a:rPr lang="en-US" dirty="0"/>
              <a:t>: a formal organization of producers that agree to coordinate prices and production (illegal in the US)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8839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firms practice </a:t>
            </a:r>
            <a:r>
              <a:rPr lang="en-US" b="1" i="1" dirty="0"/>
              <a:t>predatory pricing</a:t>
            </a:r>
            <a:r>
              <a:rPr lang="en-US" dirty="0"/>
              <a:t>, or selling a product below cost to drive competitors out of the market.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19400"/>
            <a:ext cx="426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and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Antitrust laws</a:t>
            </a:r>
            <a:r>
              <a:rPr lang="en-US" dirty="0"/>
              <a:t>: laws that encourage competition</a:t>
            </a:r>
          </a:p>
          <a:p>
            <a:r>
              <a:rPr lang="en-US" b="1" i="1" dirty="0"/>
              <a:t>Trust</a:t>
            </a:r>
            <a:r>
              <a:rPr lang="en-US" dirty="0"/>
              <a:t>: like a cartel; an illegal grouping of companies that discourages competition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52800"/>
            <a:ext cx="6019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and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Gov. tries to make sure businesses act appropriately.  The </a:t>
            </a:r>
            <a:r>
              <a:rPr lang="en-US" b="1" i="1" dirty="0"/>
              <a:t>Federal Trade Commission</a:t>
            </a:r>
            <a:r>
              <a:rPr lang="en-US" dirty="0"/>
              <a:t> makes sure that </a:t>
            </a:r>
            <a:r>
              <a:rPr lang="en-US" dirty="0" smtClean="0"/>
              <a:t>firms </a:t>
            </a:r>
            <a:r>
              <a:rPr lang="en-US" dirty="0"/>
              <a:t>do not force out competition. </a:t>
            </a:r>
            <a:endParaRPr lang="en-US" dirty="0" smtClean="0"/>
          </a:p>
          <a:p>
            <a:r>
              <a:rPr lang="en-US" dirty="0"/>
              <a:t>In 1890, the </a:t>
            </a:r>
            <a:r>
              <a:rPr lang="en-US" b="1" i="1" dirty="0"/>
              <a:t>Sherman Antitrust Act</a:t>
            </a:r>
            <a:r>
              <a:rPr lang="en-US" dirty="0"/>
              <a:t> gave the federal government the power to break up monopolies.</a:t>
            </a:r>
          </a:p>
          <a:p>
            <a:r>
              <a:rPr lang="en-US" dirty="0"/>
              <a:t>In 1982, US Gov. broke up ATT into 7 phone companies; prices did get lower.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and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Merger</a:t>
            </a:r>
            <a:r>
              <a:rPr lang="en-US" dirty="0"/>
              <a:t>: the combination of two or more companies into a single firm</a:t>
            </a:r>
          </a:p>
          <a:p>
            <a:r>
              <a:rPr lang="en-US" dirty="0"/>
              <a:t>Sometimes the gov. tries to block mergers if they think it will not benefit the people.  Generally, mergers mean less competition, and less comp. means higher prices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91000"/>
            <a:ext cx="5105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market structure called perfect competition has the following conditions:</a:t>
            </a:r>
          </a:p>
          <a:p>
            <a:r>
              <a:rPr lang="en-US" dirty="0"/>
              <a:t>1. Many buyers and sellers participating in the market</a:t>
            </a:r>
          </a:p>
          <a:p>
            <a:r>
              <a:rPr lang="en-US" dirty="0"/>
              <a:t>2. Sellers offer identical products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86200"/>
            <a:ext cx="4571999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Deregulation</a:t>
            </a:r>
            <a:r>
              <a:rPr lang="en-US" dirty="0"/>
              <a:t>: the removal of some government regulations/control over the industry are eliminated</a:t>
            </a:r>
          </a:p>
          <a:p>
            <a:r>
              <a:rPr lang="en-US" dirty="0"/>
              <a:t>Sometimes deregulation works great.  Other times, it fails terribly.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52800"/>
            <a:ext cx="5410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Banks were deregulated 10 years ago.  Profits skyrocketed.  But today, we are seeing the backlash of no regulation.</a:t>
            </a:r>
          </a:p>
          <a:p>
            <a:r>
              <a:rPr lang="en-US" dirty="0"/>
              <a:t>California deregulated their electricity about 10 years ago.  Remember when we had blackouts all the time?  Deregulation was a total failure in that instance.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Buyers and sellers are well informed about products</a:t>
            </a:r>
          </a:p>
          <a:p>
            <a:r>
              <a:rPr lang="en-US" dirty="0"/>
              <a:t>4. Sellers are able to enter and exit the market freely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1"/>
            <a:ext cx="6400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Yet perfect competition almost never happens. </a:t>
            </a:r>
            <a:r>
              <a:rPr lang="en-US" b="1" i="1" dirty="0"/>
              <a:t>Imperfect competition </a:t>
            </a:r>
            <a:r>
              <a:rPr lang="en-US" dirty="0"/>
              <a:t>refers to any market structure that is missing 1 or more of the characteristics of perfect competition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Imperfect market structures include: monopolies, monopolistic competition and oligopolies.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71800"/>
            <a:ext cx="6248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monopoly forms when barriers prevent firms from entering a market that has a single supplier. </a:t>
            </a:r>
            <a:r>
              <a:rPr lang="en-US" dirty="0" smtClean="0"/>
              <a:t>It is bad </a:t>
            </a:r>
            <a:r>
              <a:rPr lang="en-US" dirty="0"/>
              <a:t>because they can overcharge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96" y="3276600"/>
            <a:ext cx="4178808" cy="34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types of monopolies:</a:t>
            </a:r>
          </a:p>
          <a:p>
            <a:r>
              <a:rPr lang="en-US" b="1" i="1" dirty="0" smtClean="0"/>
              <a:t>Natural </a:t>
            </a:r>
            <a:r>
              <a:rPr lang="en-US" b="1" i="1" dirty="0"/>
              <a:t>monopolies</a:t>
            </a:r>
            <a:r>
              <a:rPr lang="en-US" dirty="0"/>
              <a:t>- </a:t>
            </a:r>
            <a:r>
              <a:rPr lang="en-US" dirty="0" smtClean="0"/>
              <a:t>a </a:t>
            </a:r>
            <a:r>
              <a:rPr lang="en-US" dirty="0"/>
              <a:t>market that runs most efficiently when </a:t>
            </a:r>
            <a:r>
              <a:rPr lang="en-US" dirty="0" smtClean="0"/>
              <a:t>one </a:t>
            </a:r>
            <a:r>
              <a:rPr lang="en-US" dirty="0"/>
              <a:t>large firm supplies all of the output.  Government permits and regulates existence. Ex. Public water works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33800"/>
            <a:ext cx="29718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837</Words>
  <Application>Microsoft Office PowerPoint</Application>
  <PresentationFormat>On-screen Show (4:3)</PresentationFormat>
  <Paragraphs>78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Chapter 7</vt:lpstr>
      <vt:lpstr>Chapter 7</vt:lpstr>
      <vt:lpstr>Perfect Competition</vt:lpstr>
      <vt:lpstr>Perfect Competition</vt:lpstr>
      <vt:lpstr>Perfect Competition</vt:lpstr>
      <vt:lpstr>Perfect Competition</vt:lpstr>
      <vt:lpstr>Chapter 7</vt:lpstr>
      <vt:lpstr>Monopolies</vt:lpstr>
      <vt:lpstr>Monopolies</vt:lpstr>
      <vt:lpstr>Monopolies</vt:lpstr>
      <vt:lpstr>Monopolies</vt:lpstr>
      <vt:lpstr>Chapter 7</vt:lpstr>
      <vt:lpstr>Monopolistic Competition and Oligopoly</vt:lpstr>
      <vt:lpstr>Monopolistic Competition and Oligopoly</vt:lpstr>
      <vt:lpstr>Four Conditions of Monopolistic Competition</vt:lpstr>
      <vt:lpstr>Four Conditions of Monopolistic Competition</vt:lpstr>
      <vt:lpstr>Non Price Competition</vt:lpstr>
      <vt:lpstr>Non Price Competition</vt:lpstr>
      <vt:lpstr>Non Price Competition</vt:lpstr>
      <vt:lpstr>Non Price Competition</vt:lpstr>
      <vt:lpstr>Oligopoly</vt:lpstr>
      <vt:lpstr>Oligopoly</vt:lpstr>
      <vt:lpstr>Oligopoly</vt:lpstr>
      <vt:lpstr>Oligopoly</vt:lpstr>
      <vt:lpstr>Chapter 7</vt:lpstr>
      <vt:lpstr>Market Power</vt:lpstr>
      <vt:lpstr>Government and Competition</vt:lpstr>
      <vt:lpstr>Government and Competition</vt:lpstr>
      <vt:lpstr>Government and Competition</vt:lpstr>
      <vt:lpstr>Deregulation</vt:lpstr>
      <vt:lpstr>Deregulation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Akt163</dc:creator>
  <cp:lastModifiedBy>CODY JACOBSEN</cp:lastModifiedBy>
  <cp:revision>12</cp:revision>
  <dcterms:created xsi:type="dcterms:W3CDTF">2014-02-28T05:50:50Z</dcterms:created>
  <dcterms:modified xsi:type="dcterms:W3CDTF">2014-08-05T18:02:16Z</dcterms:modified>
</cp:coreProperties>
</file>