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D13C0F0-B288-442D-9897-8D74796992B7}" type="datetimeFigureOut">
              <a:rPr lang="en-US" smtClean="0"/>
              <a:t>8/5/2014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3D6B10-CA81-4FC4-95C7-B4D33BB1C5F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People buy different amounts of goods and services when price goes up or down, this is called a </a:t>
            </a:r>
            <a:r>
              <a:rPr lang="en-US" b="1" i="1" dirty="0">
                <a:solidFill>
                  <a:srgbClr val="FFFF00"/>
                </a:solidFill>
              </a:rPr>
              <a:t>change in quantity demanded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Sometimes something other than prices causes demand as a whole to increase or decrease; this is called a </a:t>
            </a:r>
            <a:r>
              <a:rPr lang="en-US" b="1" i="1" dirty="0">
                <a:solidFill>
                  <a:srgbClr val="FFFF00"/>
                </a:solidFill>
              </a:rPr>
              <a:t>change in demand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3733800"/>
            <a:ext cx="862148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Normal goods</a:t>
            </a:r>
            <a:r>
              <a:rPr lang="en-US" dirty="0">
                <a:solidFill>
                  <a:srgbClr val="FFFF00"/>
                </a:solidFill>
              </a:rPr>
              <a:t>: stuff you want more of when you make more money </a:t>
            </a:r>
          </a:p>
          <a:p>
            <a:r>
              <a:rPr lang="en-US" dirty="0">
                <a:solidFill>
                  <a:srgbClr val="FFFF00"/>
                </a:solidFill>
              </a:rPr>
              <a:t>Example: groceries, clothes, etc.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971800"/>
            <a:ext cx="3733800" cy="286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95500"/>
            <a:ext cx="20097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Inferior goods</a:t>
            </a:r>
            <a:r>
              <a:rPr lang="en-US" dirty="0">
                <a:solidFill>
                  <a:srgbClr val="FFFF00"/>
                </a:solidFill>
              </a:rPr>
              <a:t>: stuff you buy less of when you make more money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Example</a:t>
            </a:r>
            <a:r>
              <a:rPr lang="en-US" dirty="0">
                <a:solidFill>
                  <a:srgbClr val="FFFF00"/>
                </a:solidFill>
              </a:rPr>
              <a:t>: top ramen, generic cereals, used cars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0"/>
            <a:ext cx="29718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895600"/>
            <a:ext cx="38862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There are </a:t>
            </a:r>
            <a:r>
              <a:rPr lang="en-US" u="sng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FF00"/>
                </a:solidFill>
              </a:rPr>
              <a:t> factors that effect a change in demand:</a:t>
            </a:r>
          </a:p>
          <a:p>
            <a:r>
              <a:rPr lang="en-US" dirty="0">
                <a:solidFill>
                  <a:srgbClr val="FFFF00"/>
                </a:solidFill>
              </a:rPr>
              <a:t>1. </a:t>
            </a:r>
            <a:r>
              <a:rPr lang="en-US" b="1" i="1" dirty="0">
                <a:solidFill>
                  <a:srgbClr val="FFFF00"/>
                </a:solidFill>
              </a:rPr>
              <a:t>Consumer income- </a:t>
            </a:r>
            <a:r>
              <a:rPr lang="en-US" dirty="0">
                <a:solidFill>
                  <a:srgbClr val="FFFF00"/>
                </a:solidFill>
              </a:rPr>
              <a:t>if income increase, demand increases. If income decreases, demand decreases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Ex. Going out to eat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b="1" i="1" dirty="0">
                <a:solidFill>
                  <a:srgbClr val="FFFF00"/>
                </a:solidFill>
              </a:rPr>
              <a:t>Consumer tastes</a:t>
            </a:r>
            <a:r>
              <a:rPr lang="en-US" dirty="0">
                <a:solidFill>
                  <a:srgbClr val="FFFF00"/>
                </a:solidFill>
              </a:rPr>
              <a:t>- people buy more of a product when they are in season or advertised. (pumpkin latte at </a:t>
            </a:r>
            <a:r>
              <a:rPr lang="en-US" dirty="0" smtClean="0">
                <a:solidFill>
                  <a:srgbClr val="FFFF00"/>
                </a:solidFill>
              </a:rPr>
              <a:t>Starbucks or seasonal candy)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67000"/>
            <a:ext cx="2581275" cy="96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495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371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3. </a:t>
            </a:r>
            <a:r>
              <a:rPr lang="en-US" b="1" i="1" dirty="0">
                <a:solidFill>
                  <a:srgbClr val="FFFF00"/>
                </a:solidFill>
              </a:rPr>
              <a:t>Substitutes</a:t>
            </a:r>
            <a:r>
              <a:rPr lang="en-US" dirty="0">
                <a:solidFill>
                  <a:srgbClr val="FFFF00"/>
                </a:solidFill>
              </a:rPr>
              <a:t>- goods used in place of </a:t>
            </a:r>
            <a:r>
              <a:rPr lang="en-US" dirty="0" smtClean="0">
                <a:solidFill>
                  <a:srgbClr val="FFFF00"/>
                </a:solidFill>
              </a:rPr>
              <a:t>another (ex. Generic brands)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b="1" i="1" dirty="0">
                <a:solidFill>
                  <a:srgbClr val="FFFF00"/>
                </a:solidFill>
              </a:rPr>
              <a:t>Complements</a:t>
            </a:r>
            <a:r>
              <a:rPr lang="en-US" dirty="0">
                <a:solidFill>
                  <a:srgbClr val="FFFF00"/>
                </a:solidFill>
              </a:rPr>
              <a:t>- two goods that are bought together and stay together. When demand of one product increases demand for the </a:t>
            </a:r>
            <a:r>
              <a:rPr lang="en-US" dirty="0" smtClean="0">
                <a:solidFill>
                  <a:srgbClr val="FFFF00"/>
                </a:solidFill>
              </a:rPr>
              <a:t>other increases as well. </a:t>
            </a:r>
            <a:r>
              <a:rPr lang="en-US" dirty="0">
                <a:solidFill>
                  <a:srgbClr val="FFFF00"/>
                </a:solidFill>
              </a:rPr>
              <a:t>(Ex. When hot dogs go on sale, leads to increase in demand for hot dog buns.)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6" y="1828800"/>
            <a:ext cx="30480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161" y="4419600"/>
            <a:ext cx="23050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97" y="441960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5. </a:t>
            </a:r>
            <a:r>
              <a:rPr lang="en-US" b="1" i="1" dirty="0">
                <a:solidFill>
                  <a:srgbClr val="FFFF00"/>
                </a:solidFill>
              </a:rPr>
              <a:t>Change in expectations</a:t>
            </a:r>
            <a:r>
              <a:rPr lang="en-US" dirty="0">
                <a:solidFill>
                  <a:srgbClr val="FFFF00"/>
                </a:solidFill>
              </a:rPr>
              <a:t>- the way people think about the future affects what they buy.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If </a:t>
            </a:r>
            <a:r>
              <a:rPr lang="en-US" dirty="0">
                <a:solidFill>
                  <a:srgbClr val="FFFF00"/>
                </a:solidFill>
              </a:rPr>
              <a:t>the price is expected to rise, current demand will rise. Future price related to current demand</a:t>
            </a:r>
            <a:r>
              <a:rPr lang="en-US" dirty="0" smtClean="0">
                <a:solidFill>
                  <a:srgbClr val="FFFF00"/>
                </a:solidFill>
              </a:rPr>
              <a:t>. (ex. Gasoline)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7401697" cy="31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7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6. </a:t>
            </a:r>
            <a:r>
              <a:rPr lang="en-US" b="1" i="1" dirty="0" smtClean="0">
                <a:solidFill>
                  <a:srgbClr val="FFFF00"/>
                </a:solidFill>
              </a:rPr>
              <a:t>Number of </a:t>
            </a:r>
            <a:r>
              <a:rPr lang="en-US" b="1" i="1" dirty="0">
                <a:solidFill>
                  <a:srgbClr val="FFFF00"/>
                </a:solidFill>
              </a:rPr>
              <a:t>customers- </a:t>
            </a:r>
            <a:r>
              <a:rPr lang="en-US" dirty="0">
                <a:solidFill>
                  <a:srgbClr val="FFFF00"/>
                </a:solidFill>
              </a:rPr>
              <a:t>as population increases, people buy more products. Demand as a whole increased.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</a:t>
            </a:r>
            <a:r>
              <a:rPr lang="en-US" dirty="0">
                <a:solidFill>
                  <a:srgbClr val="FFFF00"/>
                </a:solidFill>
              </a:rPr>
              <a:t>. Baby Boomers-Demand was raised for different goods with each age the Baby Boomers reached. They created an increased trend for </a:t>
            </a:r>
            <a:r>
              <a:rPr lang="en-US" dirty="0" smtClean="0">
                <a:solidFill>
                  <a:srgbClr val="FFFF00"/>
                </a:solidFill>
              </a:rPr>
              <a:t>goods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81400"/>
            <a:ext cx="2286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81600"/>
            <a:ext cx="304800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81399"/>
            <a:ext cx="33909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Increase </a:t>
            </a:r>
            <a:r>
              <a:rPr lang="en-US" dirty="0">
                <a:solidFill>
                  <a:srgbClr val="FFFF00"/>
                </a:solidFill>
              </a:rPr>
              <a:t>in demand causes demand curve to shift to the right. Ex. Increase in income or </a:t>
            </a:r>
            <a:r>
              <a:rPr lang="en-US" dirty="0" smtClean="0">
                <a:solidFill>
                  <a:srgbClr val="FFFF00"/>
                </a:solidFill>
              </a:rPr>
              <a:t>population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Decrease </a:t>
            </a:r>
            <a:r>
              <a:rPr lang="en-US" dirty="0">
                <a:solidFill>
                  <a:srgbClr val="FFFF00"/>
                </a:solidFill>
              </a:rPr>
              <a:t>in demand causes demand curve to shift to the left. Ex. Income  or population decrease.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67743"/>
            <a:ext cx="8286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4,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Elasticity of demand- </a:t>
            </a:r>
            <a:r>
              <a:rPr lang="en-US" dirty="0">
                <a:solidFill>
                  <a:srgbClr val="FFFF00"/>
                </a:solidFill>
              </a:rPr>
              <a:t>a measure of how consumers react to a change in price.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Elastic</a:t>
            </a:r>
            <a:r>
              <a:rPr lang="en-US" dirty="0">
                <a:solidFill>
                  <a:srgbClr val="FFFF00"/>
                </a:solidFill>
              </a:rPr>
              <a:t>- describes demand that is very sensitive to a change in price. Something you buy less of if there is a small increase in price in wants such </a:t>
            </a:r>
            <a:r>
              <a:rPr lang="en-US" dirty="0" smtClean="0">
                <a:solidFill>
                  <a:srgbClr val="FFFF00"/>
                </a:solidFill>
              </a:rPr>
              <a:t>as </a:t>
            </a:r>
            <a:r>
              <a:rPr lang="en-US" dirty="0">
                <a:solidFill>
                  <a:srgbClr val="FFFF00"/>
                </a:solidFill>
              </a:rPr>
              <a:t>magazines, </a:t>
            </a:r>
            <a:r>
              <a:rPr lang="en-US" dirty="0" smtClean="0">
                <a:solidFill>
                  <a:srgbClr val="FFFF00"/>
                </a:solidFill>
              </a:rPr>
              <a:t>clothes, movie tickets </a:t>
            </a:r>
            <a:r>
              <a:rPr lang="en-US" dirty="0">
                <a:solidFill>
                  <a:srgbClr val="FFFF00"/>
                </a:solidFill>
              </a:rPr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2127504" cy="2889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1400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87902"/>
            <a:ext cx="30956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Inelastic</a:t>
            </a:r>
            <a:r>
              <a:rPr lang="en-US" dirty="0">
                <a:solidFill>
                  <a:srgbClr val="FFFF00"/>
                </a:solidFill>
              </a:rPr>
              <a:t>- describes demand that is not very sensitive to price. Something you will buy despite the price such as gas, medicine and houses (needs).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Price </a:t>
            </a:r>
            <a:r>
              <a:rPr lang="en-US" dirty="0">
                <a:solidFill>
                  <a:srgbClr val="FFFF00"/>
                </a:solidFill>
              </a:rPr>
              <a:t>increase for inelastic goods and services does not have significant impact on buying habits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1819275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0042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26971"/>
            <a:ext cx="1854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questions can be asked to determine whether demand is elastic or inelastic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>
                <a:solidFill>
                  <a:srgbClr val="FFFF00"/>
                </a:solidFill>
              </a:rPr>
              <a:t>1. </a:t>
            </a:r>
            <a:r>
              <a:rPr lang="en-US" b="1" i="1" dirty="0">
                <a:solidFill>
                  <a:srgbClr val="FFFF00"/>
                </a:solidFill>
              </a:rPr>
              <a:t>Can the purchase be put off</a:t>
            </a:r>
            <a:r>
              <a:rPr lang="en-US" dirty="0">
                <a:solidFill>
                  <a:srgbClr val="FFFF00"/>
                </a:solidFill>
              </a:rPr>
              <a:t>? </a:t>
            </a:r>
          </a:p>
          <a:p>
            <a:r>
              <a:rPr lang="en-US" dirty="0">
                <a:solidFill>
                  <a:srgbClr val="FFFF00"/>
                </a:solidFill>
              </a:rPr>
              <a:t>A product that is needed such as medicine, must be purchased no matter the cost, making demand inelastic. If product can be put off, demand is elastic.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Ex. Necessity </a:t>
            </a:r>
            <a:r>
              <a:rPr lang="en-US" dirty="0">
                <a:solidFill>
                  <a:srgbClr val="FFFF00"/>
                </a:solidFill>
              </a:rPr>
              <a:t>vs  Luxury= If prices are high necessities must be bought (milk) but luxuries can wait (steak)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2. </a:t>
            </a:r>
            <a:r>
              <a:rPr lang="en-US" b="1" i="1" dirty="0">
                <a:solidFill>
                  <a:srgbClr val="FFFF00"/>
                </a:solidFill>
              </a:rPr>
              <a:t>Are enough substitutes available? </a:t>
            </a:r>
          </a:p>
          <a:p>
            <a:r>
              <a:rPr lang="en-US" dirty="0">
                <a:solidFill>
                  <a:srgbClr val="FFFF00"/>
                </a:solidFill>
              </a:rPr>
              <a:t>If substitutes are available than buyers can choose the one that’s the best price.  More substitutes=elastic. The fewer substitutes=inelastic.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8999"/>
            <a:ext cx="3362325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95600"/>
            <a:ext cx="34417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3. </a:t>
            </a:r>
            <a:r>
              <a:rPr lang="en-US" b="1" i="1" dirty="0">
                <a:solidFill>
                  <a:srgbClr val="FFFF00"/>
                </a:solidFill>
              </a:rPr>
              <a:t>Does the purchase use a large portion of income? </a:t>
            </a:r>
          </a:p>
          <a:p>
            <a:r>
              <a:rPr lang="en-US" dirty="0">
                <a:solidFill>
                  <a:srgbClr val="FFFF00"/>
                </a:solidFill>
              </a:rPr>
              <a:t>Products that require small portion of income are inelastic. When products require large part of income, demand is elastic.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4572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1242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or Inelastic?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1. </a:t>
            </a:r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price of insurance goes from $70 a month to $100 a month and the quantity demanded goes from 550 to 530 a day.</a:t>
            </a:r>
          </a:p>
          <a:p>
            <a:r>
              <a:rPr lang="en-US" dirty="0">
                <a:solidFill>
                  <a:srgbClr val="FFFF00"/>
                </a:solidFill>
              </a:rPr>
              <a:t>		</a:t>
            </a:r>
          </a:p>
          <a:p>
            <a:r>
              <a:rPr lang="en-US" dirty="0">
                <a:solidFill>
                  <a:srgbClr val="FFFF00"/>
                </a:solidFill>
              </a:rPr>
              <a:t>Elastic 	Inelastic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2. The price of the Carl’s Jr. Western Bacon Cheeseburger has dropped from $2.00 to $1.00 and the quantity demanded has gone from 200 a day to 475 a day. 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Elastic 	Inelastic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or Inelastic?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3. The price of insulin medication goes from $75 a shot to $200 a shot and the quantity demanded goes from 450 shots a day to 425 shots a day.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Elastic 	</a:t>
            </a:r>
            <a:r>
              <a:rPr lang="en-US" dirty="0" smtClean="0">
                <a:solidFill>
                  <a:srgbClr val="FFFF00"/>
                </a:solidFill>
              </a:rPr>
              <a:t>Inelastic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4</a:t>
            </a:r>
            <a:r>
              <a:rPr lang="en-US" dirty="0">
                <a:solidFill>
                  <a:srgbClr val="FFFF00"/>
                </a:solidFill>
              </a:rPr>
              <a:t>. The price of XBOX increases from $200 to $300 and the demand drops from 1000 sold a day to 25 sold a day.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Elastic </a:t>
            </a:r>
            <a:r>
              <a:rPr lang="en-US" dirty="0">
                <a:solidFill>
                  <a:srgbClr val="FFFF00"/>
                </a:solidFill>
              </a:rPr>
              <a:t>	Inelastic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745505" cy="4602162"/>
          </a:xfrm>
        </p:spPr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Demand</a:t>
            </a:r>
            <a:r>
              <a:rPr lang="en-US" dirty="0" smtClean="0">
                <a:solidFill>
                  <a:srgbClr val="FFFF00"/>
                </a:solidFill>
              </a:rPr>
              <a:t> is the desire to own something and the ability to pay for it.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b="1" i="1" dirty="0" smtClean="0">
                <a:solidFill>
                  <a:srgbClr val="FFFF00"/>
                </a:solidFill>
              </a:rPr>
              <a:t>Law </a:t>
            </a:r>
            <a:r>
              <a:rPr lang="en-US" b="1" i="1" dirty="0">
                <a:solidFill>
                  <a:srgbClr val="FFFF00"/>
                </a:solidFill>
              </a:rPr>
              <a:t>of </a:t>
            </a:r>
            <a:r>
              <a:rPr lang="en-US" b="1" i="1" dirty="0" smtClean="0">
                <a:solidFill>
                  <a:srgbClr val="FFFF00"/>
                </a:solidFill>
              </a:rPr>
              <a:t>demand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states that when </a:t>
            </a:r>
            <a:r>
              <a:rPr lang="en-US" dirty="0">
                <a:solidFill>
                  <a:srgbClr val="FFFF00"/>
                </a:solidFill>
              </a:rPr>
              <a:t>a good’s price is lower, people will buy more of it.  Higher prices = people buy </a:t>
            </a:r>
            <a:r>
              <a:rPr lang="en-US" dirty="0" smtClean="0">
                <a:solidFill>
                  <a:srgbClr val="FFFF00"/>
                </a:solidFill>
              </a:rPr>
              <a:t>less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</a:t>
            </a:r>
            <a:r>
              <a:rPr lang="en-US" dirty="0">
                <a:solidFill>
                  <a:srgbClr val="FFFF00"/>
                </a:solidFill>
              </a:rPr>
              <a:t>: if pizza is a dollar, people buy more.  If pizza is ten dollars, people will buy less.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78486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5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Supply and Demand of goods determines the price and quantity produced of most goods.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6" y="2590800"/>
            <a:ext cx="7448276" cy="35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Substitution </a:t>
            </a:r>
            <a:r>
              <a:rPr lang="en-US" b="1" i="1" dirty="0" smtClean="0">
                <a:solidFill>
                  <a:srgbClr val="FFFF00"/>
                </a:solidFill>
              </a:rPr>
              <a:t>effects </a:t>
            </a:r>
            <a:r>
              <a:rPr lang="en-US" dirty="0" smtClean="0">
                <a:solidFill>
                  <a:srgbClr val="FFFF00"/>
                </a:solidFill>
              </a:rPr>
              <a:t>occur </a:t>
            </a:r>
            <a:r>
              <a:rPr lang="en-US" dirty="0">
                <a:solidFill>
                  <a:srgbClr val="FFFF00"/>
                </a:solidFill>
              </a:rPr>
              <a:t>when people react to an increase in price by consuming less of that good and more of other </a:t>
            </a:r>
            <a:r>
              <a:rPr lang="en-US" dirty="0" smtClean="0">
                <a:solidFill>
                  <a:srgbClr val="FFFF00"/>
                </a:solidFill>
              </a:rPr>
              <a:t>goods.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Example</a:t>
            </a:r>
            <a:r>
              <a:rPr lang="en-US" dirty="0">
                <a:solidFill>
                  <a:srgbClr val="FFFF00"/>
                </a:solidFill>
              </a:rPr>
              <a:t>: pizza got more expensive, so I ate hot dogs instead.  Pizza’s price going up resulted in my buying more hot dogs.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0"/>
            <a:ext cx="277177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Income effect</a:t>
            </a:r>
            <a:r>
              <a:rPr lang="en-US" dirty="0">
                <a:solidFill>
                  <a:srgbClr val="FFFF00"/>
                </a:solidFill>
              </a:rPr>
              <a:t>: the change in consumption resulting from a change in real income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Example</a:t>
            </a:r>
            <a:r>
              <a:rPr lang="en-US" dirty="0">
                <a:solidFill>
                  <a:srgbClr val="FFFF00"/>
                </a:solidFill>
              </a:rPr>
              <a:t>: John buys two donuts every morning for $1 (50 cents each).  One day the price goes up to $1 each.  Now John just buys one.  The demand for donuts goes down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8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</a:t>
            </a:r>
            <a:r>
              <a:rPr lang="en-US" sz="2200" b="1" dirty="0" smtClean="0">
                <a:solidFill>
                  <a:srgbClr val="FFFF00"/>
                </a:solidFill>
              </a:rPr>
              <a:t>=</a:t>
            </a:r>
            <a:endParaRPr lang="en-US" sz="2200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419099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91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Demand </a:t>
            </a:r>
            <a:r>
              <a:rPr lang="en-US" b="1" i="1" dirty="0" smtClean="0">
                <a:solidFill>
                  <a:srgbClr val="FFFF00"/>
                </a:solidFill>
              </a:rPr>
              <a:t>schedule</a:t>
            </a:r>
            <a:r>
              <a:rPr lang="en-US" dirty="0" smtClean="0">
                <a:solidFill>
                  <a:srgbClr val="FFFF00"/>
                </a:solidFill>
              </a:rPr>
              <a:t> is </a:t>
            </a:r>
            <a:r>
              <a:rPr lang="en-US" dirty="0">
                <a:solidFill>
                  <a:srgbClr val="FFFF00"/>
                </a:solidFill>
              </a:rPr>
              <a:t>a table that lists the quantity of a good a person will buy at each different price.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71" y="1328057"/>
            <a:ext cx="4038600" cy="5105400"/>
          </a:xfrm>
        </p:spPr>
      </p:pic>
    </p:spTree>
    <p:extLst>
      <p:ext uri="{BB962C8B-B14F-4D97-AF65-F5344CB8AC3E}">
        <p14:creationId xmlns:p14="http://schemas.microsoft.com/office/powerpoint/2010/main" val="18043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Market demand </a:t>
            </a:r>
            <a:r>
              <a:rPr lang="en-US" b="1" i="1" dirty="0" smtClean="0">
                <a:solidFill>
                  <a:srgbClr val="FFFF00"/>
                </a:solidFill>
              </a:rPr>
              <a:t>schedule </a:t>
            </a:r>
            <a:r>
              <a:rPr lang="en-US" dirty="0" smtClean="0">
                <a:solidFill>
                  <a:srgbClr val="FFFF00"/>
                </a:solidFill>
              </a:rPr>
              <a:t>is </a:t>
            </a:r>
            <a:r>
              <a:rPr lang="en-US" dirty="0">
                <a:solidFill>
                  <a:srgbClr val="FFFF00"/>
                </a:solidFill>
              </a:rPr>
              <a:t>a table that lists the quantity of a good that all consumers in a market will buy at each different price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343400" cy="5029200"/>
          </a:xfrm>
        </p:spPr>
      </p:pic>
    </p:spTree>
    <p:extLst>
      <p:ext uri="{BB962C8B-B14F-4D97-AF65-F5344CB8AC3E}">
        <p14:creationId xmlns:p14="http://schemas.microsoft.com/office/powerpoint/2010/main" val="31308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Demand curve</a:t>
            </a:r>
            <a:r>
              <a:rPr lang="en-US" dirty="0">
                <a:solidFill>
                  <a:srgbClr val="FFFF00"/>
                </a:solidFill>
              </a:rPr>
              <a:t>: a graphic representation of a demand schedule</a:t>
            </a:r>
          </a:p>
          <a:p>
            <a:r>
              <a:rPr lang="en-US" dirty="0">
                <a:solidFill>
                  <a:srgbClr val="FFFF00"/>
                </a:solidFill>
              </a:rPr>
              <a:t>Lowest price on the bottom, highest on top.  Lowest quantity on the left, highest on the right.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95600"/>
            <a:ext cx="7543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585</TotalTime>
  <Words>899</Words>
  <Application>Microsoft Office PowerPoint</Application>
  <PresentationFormat>On-screen Show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Chapter 4</vt:lpstr>
      <vt:lpstr>Chapter 4, Section 1</vt:lpstr>
      <vt:lpstr>Understanding Demand</vt:lpstr>
      <vt:lpstr>Understanding Demand</vt:lpstr>
      <vt:lpstr>Understanding Demand</vt:lpstr>
      <vt:lpstr>Understanding Demand</vt:lpstr>
      <vt:lpstr>Understanding Demand</vt:lpstr>
      <vt:lpstr>Understanding Demand</vt:lpstr>
      <vt:lpstr>Understanding Demand</vt:lpstr>
      <vt:lpstr>Chapter 4</vt:lpstr>
      <vt:lpstr>Shifts of the Demand Curve</vt:lpstr>
      <vt:lpstr>Shifts of the Demand Curve</vt:lpstr>
      <vt:lpstr>Shifts of the Demand Curve</vt:lpstr>
      <vt:lpstr>Shifts of the Demand Curve</vt:lpstr>
      <vt:lpstr>Shifts of the Demand Curve</vt:lpstr>
      <vt:lpstr>Shifts of the Demand Curve</vt:lpstr>
      <vt:lpstr>Shifts of the Demand Curve</vt:lpstr>
      <vt:lpstr>Shifts of the Demand Curve</vt:lpstr>
      <vt:lpstr>Chapter 4</vt:lpstr>
      <vt:lpstr>Elasticity of Demand</vt:lpstr>
      <vt:lpstr>Elasticity of Demand</vt:lpstr>
      <vt:lpstr>Elasticity of Demand</vt:lpstr>
      <vt:lpstr>Elasticity of Demand</vt:lpstr>
      <vt:lpstr>Elasticity of Demand</vt:lpstr>
      <vt:lpstr>Elastic or Inelastic?</vt:lpstr>
      <vt:lpstr>Elastic or Inelastic?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Akt163</dc:creator>
  <cp:lastModifiedBy>CODY JACOBSEN</cp:lastModifiedBy>
  <cp:revision>16</cp:revision>
  <dcterms:created xsi:type="dcterms:W3CDTF">2014-02-10T22:56:06Z</dcterms:created>
  <dcterms:modified xsi:type="dcterms:W3CDTF">2014-08-05T18:00:41Z</dcterms:modified>
</cp:coreProperties>
</file>