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83C1-696F-40A8-A45A-3C6B409281C2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1DD38-98D7-4B8B-8A58-879C7125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0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DD38-98D7-4B8B-8A58-879C71258A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4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DD38-98D7-4B8B-8A58-879C71258A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1C1A627-FB7B-4F6F-ACB8-096F6D1977E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4C5616D-F4D5-4243-A9E4-C61DBAE8E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free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Gross Domestic Product </a:t>
            </a:r>
            <a:r>
              <a:rPr lang="en-US" dirty="0" smtClean="0"/>
              <a:t>(GDP) is the total value of all final goods and services produced in an economy</a:t>
            </a:r>
          </a:p>
          <a:p>
            <a:r>
              <a:rPr lang="en-US" dirty="0" smtClean="0"/>
              <a:t>Calculating the nation’s GDP is one way economists measure economic well being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Growth and Stability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3080658"/>
            <a:ext cx="7620000" cy="3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GDP around the world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Growth and Stability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2098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6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business cycle </a:t>
            </a:r>
            <a:r>
              <a:rPr lang="en-US" dirty="0" smtClean="0"/>
              <a:t>is a period of economic expansion followed by a period of economic contraction</a:t>
            </a:r>
          </a:p>
          <a:p>
            <a:r>
              <a:rPr lang="en-US" dirty="0" smtClean="0"/>
              <a:t>Business cycles on average last an average of 4 years, but they can be longer or shorter</a:t>
            </a:r>
          </a:p>
          <a:p>
            <a:r>
              <a:rPr lang="en-US" dirty="0" smtClean="0"/>
              <a:t>Down periods are normal, but you want to look out for recessions and depressions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Growth and Stability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800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0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things that affect the business cycle:</a:t>
            </a:r>
          </a:p>
          <a:p>
            <a:r>
              <a:rPr lang="en-US" dirty="0" smtClean="0"/>
              <a:t>1) </a:t>
            </a:r>
            <a:r>
              <a:rPr lang="en-US" b="1" i="1" dirty="0" smtClean="0"/>
              <a:t>Interest rates</a:t>
            </a:r>
            <a:r>
              <a:rPr lang="en-US" dirty="0" smtClean="0"/>
              <a:t>. If interest rates are low, people invest more. If they are high, people invest less</a:t>
            </a:r>
          </a:p>
          <a:p>
            <a:r>
              <a:rPr lang="en-US" dirty="0" smtClean="0"/>
              <a:t>2) </a:t>
            </a:r>
            <a:r>
              <a:rPr lang="en-US" b="1" i="1" dirty="0" smtClean="0"/>
              <a:t>External events/shocks</a:t>
            </a:r>
            <a:r>
              <a:rPr lang="en-US" dirty="0" smtClean="0"/>
              <a:t>. War, natural disasters, disruption of oil supply</a:t>
            </a:r>
          </a:p>
          <a:p>
            <a:r>
              <a:rPr lang="en-US" dirty="0" smtClean="0"/>
              <a:t>3) </a:t>
            </a:r>
            <a:r>
              <a:rPr lang="en-US" b="1" i="1" dirty="0" smtClean="0"/>
              <a:t>Business Investment Levels</a:t>
            </a:r>
            <a:r>
              <a:rPr lang="en-US" dirty="0" smtClean="0"/>
              <a:t>. If sales rise, the company will invest more. If sales are low, the company will spend less</a:t>
            </a:r>
          </a:p>
          <a:p>
            <a:r>
              <a:rPr lang="en-US" dirty="0" smtClean="0"/>
              <a:t>4) </a:t>
            </a:r>
            <a:r>
              <a:rPr lang="en-US" b="1" i="1" dirty="0" smtClean="0"/>
              <a:t>Consumer Expectations.</a:t>
            </a:r>
            <a:r>
              <a:rPr lang="en-US" dirty="0" smtClean="0"/>
              <a:t> If people believe the economy is doing well, people will spend more. If people believe the economy is doing bad (recession or depression), they spend less.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Growth and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6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Expansion=Economic Growth</a:t>
            </a:r>
          </a:p>
          <a:p>
            <a:r>
              <a:rPr lang="en-US" dirty="0" smtClean="0"/>
              <a:t>Peak= GDP stops rising</a:t>
            </a:r>
          </a:p>
          <a:p>
            <a:r>
              <a:rPr lang="en-US" dirty="0" smtClean="0"/>
              <a:t>Contraction=Decline in GDP. Long decline=recession. Severe recession=depression</a:t>
            </a:r>
          </a:p>
          <a:p>
            <a:r>
              <a:rPr lang="en-US" dirty="0" smtClean="0"/>
              <a:t>Trough=the lowest point of economic decline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Cycle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559629"/>
            <a:ext cx="9035143" cy="326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70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41192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The Great Depression </a:t>
            </a:r>
            <a:r>
              <a:rPr lang="en-US" dirty="0"/>
              <a:t>during the 1930s was the most severe economic downturn in the nation’s history and of industrial capitalism.</a:t>
            </a:r>
          </a:p>
        </p:txBody>
      </p:sp>
    </p:spTree>
    <p:extLst>
      <p:ext uri="{BB962C8B-B14F-4D97-AF65-F5344CB8AC3E}">
        <p14:creationId xmlns:p14="http://schemas.microsoft.com/office/powerpoint/2010/main" val="24458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free enterprise is run by individuals and business acting in own </a:t>
            </a:r>
            <a:r>
              <a:rPr lang="en-US" dirty="0" smtClean="0"/>
              <a:t>self-interest</a:t>
            </a:r>
            <a:r>
              <a:rPr lang="en-US" dirty="0"/>
              <a:t>, government is needed to prevent swings in economic behavior.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762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9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done by policies that aim to:</a:t>
            </a:r>
          </a:p>
          <a:p>
            <a:r>
              <a:rPr lang="en-US" dirty="0"/>
              <a:t>1) provide jobs for everyone who can work and keep unemployment rate between 4-6%. </a:t>
            </a:r>
          </a:p>
          <a:p>
            <a:r>
              <a:rPr lang="en-US" dirty="0"/>
              <a:t>2) Keep the economy growing </a:t>
            </a:r>
          </a:p>
          <a:p>
            <a:r>
              <a:rPr lang="en-US" dirty="0"/>
              <a:t>3) and making sure there are no drastic changes in price.</a:t>
            </a:r>
          </a:p>
          <a:p>
            <a:r>
              <a:rPr lang="en-US" dirty="0"/>
              <a:t>The federal government also encourages technical innovation by providing incentives for making huge profits in market place and protecting goods through copy rights.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6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8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Public goods- </a:t>
            </a:r>
            <a:r>
              <a:rPr lang="en-US" dirty="0"/>
              <a:t>a shared good or service for which it would be impractical to make consumers pay individually and to exclude non-payers. Ex. Roads, national defense, national parks.</a:t>
            </a:r>
          </a:p>
          <a:p>
            <a:r>
              <a:rPr lang="en-US" b="1" i="1" dirty="0"/>
              <a:t>Market failure-  </a:t>
            </a:r>
            <a:r>
              <a:rPr lang="en-US" dirty="0"/>
              <a:t>a situation in which the market on its </a:t>
            </a:r>
            <a:r>
              <a:rPr lang="en-US" dirty="0" smtClean="0"/>
              <a:t>own </a:t>
            </a:r>
            <a:r>
              <a:rPr lang="en-US" dirty="0"/>
              <a:t>does not distribute resources efficiently. </a:t>
            </a:r>
            <a:r>
              <a:rPr lang="en-US" dirty="0" smtClean="0"/>
              <a:t>Ex. Free riders</a:t>
            </a:r>
          </a:p>
          <a:p>
            <a:r>
              <a:rPr lang="en-US" b="1" i="1" dirty="0" smtClean="0"/>
              <a:t>Externalities</a:t>
            </a:r>
            <a:r>
              <a:rPr lang="en-US" dirty="0" smtClean="0"/>
              <a:t>- </a:t>
            </a:r>
            <a:r>
              <a:rPr lang="en-US" dirty="0"/>
              <a:t>are side effects of a decision by consumers/producers that has an impact on a 3rd party.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Public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6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3,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5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Positive externalities- </a:t>
            </a:r>
            <a:r>
              <a:rPr lang="en-US" dirty="0"/>
              <a:t>beneficial side effect </a:t>
            </a:r>
            <a:r>
              <a:rPr lang="en-US" dirty="0" smtClean="0"/>
              <a:t>on a third </a:t>
            </a:r>
            <a:r>
              <a:rPr lang="en-US" dirty="0"/>
              <a:t>party.  Ex. education, society benefits from having more productive workers.</a:t>
            </a:r>
          </a:p>
          <a:p>
            <a:r>
              <a:rPr lang="en-US" b="1" i="1" dirty="0"/>
              <a:t>Negative externalities- </a:t>
            </a:r>
            <a:r>
              <a:rPr lang="en-US" dirty="0"/>
              <a:t>a cost incurred by a third party. Ex. A smoker exposes second hand smoke to </a:t>
            </a:r>
            <a:r>
              <a:rPr lang="en-US" dirty="0" smtClean="0"/>
              <a:t>non-smoker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Public Goods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7808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38525"/>
            <a:ext cx="571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9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1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has to step in to provide aid to the </a:t>
            </a:r>
            <a:r>
              <a:rPr lang="en-US" dirty="0" smtClean="0"/>
              <a:t>poor. Social </a:t>
            </a:r>
            <a:r>
              <a:rPr lang="en-US" dirty="0"/>
              <a:t>welfare programs include:</a:t>
            </a:r>
          </a:p>
          <a:p>
            <a:r>
              <a:rPr lang="en-US" b="1" i="1" dirty="0"/>
              <a:t>Temporary Assistance for Needy Families- </a:t>
            </a:r>
            <a:r>
              <a:rPr lang="en-US" dirty="0"/>
              <a:t>cash payments for poor families</a:t>
            </a:r>
          </a:p>
          <a:p>
            <a:r>
              <a:rPr lang="en-US" b="1" i="1" dirty="0"/>
              <a:t>Social Security- </a:t>
            </a:r>
            <a:r>
              <a:rPr lang="en-US" dirty="0"/>
              <a:t>cash payments for retired or disabled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a safety 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05200"/>
            <a:ext cx="63881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1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Unemployment </a:t>
            </a:r>
            <a:r>
              <a:rPr lang="en-US" b="1" i="1" dirty="0"/>
              <a:t>insurance- </a:t>
            </a:r>
            <a:r>
              <a:rPr lang="en-US" dirty="0"/>
              <a:t>cash payments to people who lost jobs.</a:t>
            </a:r>
          </a:p>
          <a:p>
            <a:r>
              <a:rPr lang="en-US" b="1" i="1" dirty="0"/>
              <a:t>Workers compensation- </a:t>
            </a:r>
            <a:r>
              <a:rPr lang="en-US" dirty="0"/>
              <a:t>cash payment to workers hurt on job.</a:t>
            </a:r>
          </a:p>
          <a:p>
            <a:r>
              <a:rPr lang="en-US" dirty="0"/>
              <a:t>Poor can also receive food stamps, subsidized housing, and legal and medical aid.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810000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a safety 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Free enterprise- </a:t>
            </a:r>
            <a:r>
              <a:rPr lang="en-US" dirty="0"/>
              <a:t>economy characterized by private ownership of business with little government intervention.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free enterprise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47257"/>
            <a:ext cx="6629400" cy="37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enterprise key characteristics:</a:t>
            </a:r>
          </a:p>
          <a:p>
            <a:r>
              <a:rPr lang="en-US" dirty="0"/>
              <a:t>1) </a:t>
            </a:r>
            <a:r>
              <a:rPr lang="en-US" b="1" dirty="0"/>
              <a:t>Profit motive</a:t>
            </a:r>
            <a:r>
              <a:rPr lang="en-US" dirty="0"/>
              <a:t>- the forces that encourage people to improve their material </a:t>
            </a:r>
            <a:r>
              <a:rPr lang="en-US" dirty="0" smtClean="0"/>
              <a:t>well-being</a:t>
            </a:r>
            <a:r>
              <a:rPr lang="en-US" dirty="0"/>
              <a:t>. Ex. Businesses operating to maximize profits.</a:t>
            </a:r>
          </a:p>
          <a:p>
            <a:r>
              <a:rPr lang="en-US" dirty="0"/>
              <a:t>2) </a:t>
            </a:r>
            <a:r>
              <a:rPr lang="en-US" b="1" dirty="0"/>
              <a:t>Open opportunity</a:t>
            </a:r>
            <a:r>
              <a:rPr lang="en-US" dirty="0"/>
              <a:t>- the idea that everyone can compete in the market place.</a:t>
            </a:r>
          </a:p>
          <a:p>
            <a:r>
              <a:rPr lang="en-US" dirty="0"/>
              <a:t>3) </a:t>
            </a:r>
            <a:r>
              <a:rPr lang="en-US" b="1" dirty="0"/>
              <a:t>Economic rights</a:t>
            </a:r>
            <a:r>
              <a:rPr lang="en-US" dirty="0"/>
              <a:t>- legal equality for all races/sexes, private property rights, free contract rights and right of voluntary exchange.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Free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4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consumer’s role in an enterprise system is to make choices. These choices signal to producers what to make and how much to make.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962400" cy="502919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Free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1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</a:t>
            </a:r>
            <a:r>
              <a:rPr lang="en-US" dirty="0"/>
              <a:t>role in enterprise system is to set manufacturing standards (FDA), environment protection laws  (EPA) and to make sure the producers inform consumers.</a:t>
            </a:r>
          </a:p>
          <a:p>
            <a:r>
              <a:rPr lang="en-US" dirty="0"/>
              <a:t>Negative effect is gov. regulation stifles competition because of strict rules.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Free Enterprise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8998"/>
            <a:ext cx="2514600" cy="117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8999"/>
            <a:ext cx="30384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Macroeconomics</a:t>
            </a:r>
            <a:r>
              <a:rPr lang="en-US" dirty="0"/>
              <a:t> </a:t>
            </a:r>
            <a:r>
              <a:rPr lang="en-US" dirty="0" smtClean="0"/>
              <a:t>is concerned with the behavior of whole economies, countries and the whole world while </a:t>
            </a:r>
            <a:r>
              <a:rPr lang="en-US" b="1" i="1" dirty="0" smtClean="0"/>
              <a:t>Microeconomics</a:t>
            </a:r>
            <a:r>
              <a:rPr lang="en-US" dirty="0" smtClean="0"/>
              <a:t> is concerned with behaviors of smaller economic units such as households.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Growth and Stability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0"/>
            <a:ext cx="7543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81200"/>
            <a:ext cx="3810000" cy="434339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smtClean="0"/>
              <a:t>necessary, </a:t>
            </a:r>
            <a:r>
              <a:rPr lang="en-US" dirty="0"/>
              <a:t>the government takes action to stabilize business cycles and encourage growth.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growth and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65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183</TotalTime>
  <Words>785</Words>
  <Application>Microsoft Office PowerPoint</Application>
  <PresentationFormat>On-screen Show (4:3)</PresentationFormat>
  <Paragraphs>67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Grid</vt:lpstr>
      <vt:lpstr>American free enterprise</vt:lpstr>
      <vt:lpstr>Chapter 3, section 1</vt:lpstr>
      <vt:lpstr>Benefits of free enterprise</vt:lpstr>
      <vt:lpstr>Benefits of Free enterprise</vt:lpstr>
      <vt:lpstr>Benefits of Free Enterprise</vt:lpstr>
      <vt:lpstr>Benefits of Free Enterprise</vt:lpstr>
      <vt:lpstr>Section 2</vt:lpstr>
      <vt:lpstr>Promoting Growth and Stability</vt:lpstr>
      <vt:lpstr>Promoting growth and Stability</vt:lpstr>
      <vt:lpstr>Promoting Growth and Stability</vt:lpstr>
      <vt:lpstr>Promoting Growth and Stability</vt:lpstr>
      <vt:lpstr>Promoting Growth and Stability</vt:lpstr>
      <vt:lpstr>Promoting Growth and Stability</vt:lpstr>
      <vt:lpstr>The Business Cycle</vt:lpstr>
      <vt:lpstr>The Great Depression</vt:lpstr>
      <vt:lpstr>PowerPoint Presentation</vt:lpstr>
      <vt:lpstr>PowerPoint Presentation</vt:lpstr>
      <vt:lpstr>Section 3</vt:lpstr>
      <vt:lpstr>Providing Public Goods</vt:lpstr>
      <vt:lpstr>Providing Public Goods</vt:lpstr>
      <vt:lpstr>Section 4</vt:lpstr>
      <vt:lpstr>Providing a safety net</vt:lpstr>
      <vt:lpstr>Providing a safety net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free enterprise</dc:title>
  <dc:creator>Akt163</dc:creator>
  <cp:lastModifiedBy>CODY JACOBSEN</cp:lastModifiedBy>
  <cp:revision>20</cp:revision>
  <dcterms:created xsi:type="dcterms:W3CDTF">2014-01-30T21:27:45Z</dcterms:created>
  <dcterms:modified xsi:type="dcterms:W3CDTF">2014-08-05T17:59:57Z</dcterms:modified>
</cp:coreProperties>
</file>