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B7D737-1061-48DF-BF93-FCF950079F0F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FBF765-E1B7-467A-86B7-8980D17ED10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Federal Reserve and Monetary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 maintains a checking account for the Treasury Department and processes payments for social security checks and IRS refunds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657600"/>
            <a:ext cx="7467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 is the financial agent for the Treasury Department. They sell, transfer, redeem gov. securities. Handle funds raised from treasury bonds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505200"/>
            <a:ext cx="52387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district Federal Reserve Banks issue paper currency while the department of Treasury issues coins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276600"/>
            <a:ext cx="5334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Check clearing</a:t>
            </a:r>
            <a:r>
              <a:rPr lang="en-US" dirty="0" smtClean="0"/>
              <a:t> is the process by which banks record whose account gives up money and whose account receives money when someone writes a check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429000"/>
            <a:ext cx="67056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8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 monitors banks reserves and make sure consumers understand loans as well as interest rates</a:t>
            </a:r>
          </a:p>
          <a:p>
            <a:r>
              <a:rPr lang="en-US" dirty="0" smtClean="0"/>
              <a:t>Commercial banks can borrow money from the federal reserve. This is called the </a:t>
            </a:r>
            <a:r>
              <a:rPr lang="en-US" b="1" i="1" u="sng" dirty="0" smtClean="0"/>
              <a:t>discount rate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of 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495800" y="15893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1524000"/>
            <a:ext cx="1752600" cy="549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/>
              <a:t>Check writer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5921828" y="1578429"/>
            <a:ext cx="1524000" cy="484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</a:t>
            </a:r>
            <a:r>
              <a:rPr lang="en-US" sz="2200" dirty="0" smtClean="0"/>
              <a:t>Recipient</a:t>
            </a:r>
            <a:endParaRPr lang="en-US" sz="2200" dirty="0"/>
          </a:p>
        </p:txBody>
      </p:sp>
      <p:sp>
        <p:nvSpPr>
          <p:cNvPr id="7" name="Down Arrow 6"/>
          <p:cNvSpPr/>
          <p:nvPr/>
        </p:nvSpPr>
        <p:spPr>
          <a:xfrm>
            <a:off x="6441512" y="2286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21828" y="3505200"/>
            <a:ext cx="1698172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Federal Reserve Bank</a:t>
            </a:r>
            <a:endParaRPr lang="en-US" sz="2000" dirty="0"/>
          </a:p>
        </p:txBody>
      </p:sp>
      <p:sp>
        <p:nvSpPr>
          <p:cNvPr id="9" name="Left Arrow 8"/>
          <p:cNvSpPr/>
          <p:nvPr/>
        </p:nvSpPr>
        <p:spPr>
          <a:xfrm>
            <a:off x="4474029" y="3651939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3651939"/>
            <a:ext cx="2057400" cy="615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 Writer’s Bank</a:t>
            </a:r>
            <a:endParaRPr lang="en-US" sz="2000" dirty="0"/>
          </a:p>
        </p:txBody>
      </p:sp>
      <p:sp>
        <p:nvSpPr>
          <p:cNvPr id="11" name="Up Arrow 10"/>
          <p:cNvSpPr/>
          <p:nvPr/>
        </p:nvSpPr>
        <p:spPr>
          <a:xfrm>
            <a:off x="2601468" y="240639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the Banking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 controls how much money is in circulation at one time</a:t>
            </a:r>
          </a:p>
          <a:p>
            <a:r>
              <a:rPr lang="en-US" dirty="0" smtClean="0"/>
              <a:t>They also examine banks to make sure they are obeying laws and regulations</a:t>
            </a:r>
          </a:p>
          <a:p>
            <a:r>
              <a:rPr lang="en-US" dirty="0" smtClean="0"/>
              <a:t>Could force banks to sell risky investment if net worth falls to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the Money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that affect Demand for Money</a:t>
            </a:r>
          </a:p>
          <a:p>
            <a:r>
              <a:rPr lang="en-US" dirty="0" smtClean="0"/>
              <a:t>1) Cash needed</a:t>
            </a:r>
          </a:p>
          <a:p>
            <a:r>
              <a:rPr lang="en-US" dirty="0" smtClean="0"/>
              <a:t>2) Interest rates</a:t>
            </a:r>
          </a:p>
          <a:p>
            <a:r>
              <a:rPr lang="en-US" dirty="0" smtClean="0"/>
              <a:t>3) Price levels</a:t>
            </a:r>
          </a:p>
          <a:p>
            <a:r>
              <a:rPr lang="en-US" dirty="0" smtClean="0"/>
              <a:t>4) Level of income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The Fed does this in order to keep inflation rates 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Money Creation</a:t>
            </a:r>
            <a:r>
              <a:rPr lang="en-US" dirty="0" smtClean="0"/>
              <a:t> is the process by which money enters into circulation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667000"/>
            <a:ext cx="6934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5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deposit money in your bank, the bank loans out some of that money.</a:t>
            </a:r>
          </a:p>
          <a:p>
            <a:r>
              <a:rPr lang="en-US" dirty="0" smtClean="0"/>
              <a:t>The amount they do keep is the </a:t>
            </a:r>
            <a:r>
              <a:rPr lang="en-US" b="1" i="1" u="sng" dirty="0" smtClean="0"/>
              <a:t>required reserve ratio</a:t>
            </a:r>
            <a:r>
              <a:rPr lang="en-US" dirty="0" smtClean="0"/>
              <a:t> (RRR)</a:t>
            </a:r>
          </a:p>
          <a:p>
            <a:r>
              <a:rPr lang="en-US" dirty="0" smtClean="0"/>
              <a:t>The money is lent out to business and consumers, who also spend and deposit money=more money circulating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839200" cy="6629400"/>
          </a:xfrm>
        </p:spPr>
      </p:pic>
    </p:spTree>
    <p:extLst>
      <p:ext uri="{BB962C8B-B14F-4D97-AF65-F5344CB8AC3E}">
        <p14:creationId xmlns:p14="http://schemas.microsoft.com/office/powerpoint/2010/main" val="39905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reduction in the RRR would allow banks to make more loans </a:t>
            </a:r>
          </a:p>
          <a:p>
            <a:r>
              <a:rPr lang="en-US" dirty="0" smtClean="0"/>
              <a:t>This would lead to an increase in the money supply </a:t>
            </a:r>
          </a:p>
        </p:txBody>
      </p:sp>
    </p:spTree>
    <p:extLst>
      <p:ext uri="{BB962C8B-B14F-4D97-AF65-F5344CB8AC3E}">
        <p14:creationId xmlns:p14="http://schemas.microsoft.com/office/powerpoint/2010/main" val="9840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increase in the RRR would require banks to hold more money</a:t>
            </a:r>
          </a:p>
          <a:p>
            <a:r>
              <a:rPr lang="en-US" dirty="0" smtClean="0"/>
              <a:t>This method is not used often because it would cause too much disruption in the banking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Fed wants to encourage banks to loan more money, then they lower the discount rate</a:t>
            </a:r>
          </a:p>
          <a:p>
            <a:r>
              <a:rPr lang="en-US" dirty="0" smtClean="0"/>
              <a:t>This leads to an increase in the money supply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Fed wants to discourage banks from giving loans, then they increase the discount rate</a:t>
            </a:r>
          </a:p>
          <a:p>
            <a:r>
              <a:rPr lang="en-US" dirty="0" smtClean="0"/>
              <a:t>This leads to a decrease in the money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Market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Open Market Operations</a:t>
            </a:r>
            <a:r>
              <a:rPr lang="en-US" dirty="0" smtClean="0"/>
              <a:t> are the buying and selling of government securities to alter the money supply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971800"/>
            <a:ext cx="6781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Market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Bond Purchases lead to an increase in the money supply</a:t>
            </a:r>
          </a:p>
          <a:p>
            <a:r>
              <a:rPr lang="en-US" dirty="0" smtClean="0"/>
              <a:t>When the Fed sells bonds, it takes money out of the money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Monetary Policy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Monetarism</a:t>
            </a:r>
            <a:r>
              <a:rPr lang="en-US" dirty="0" smtClean="0"/>
              <a:t> is the belief that the money supply is the most important factor of macroeconomic performance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200400"/>
            <a:ext cx="3276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3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United States Bank was created in 1790.</a:t>
            </a:r>
          </a:p>
          <a:p>
            <a:r>
              <a:rPr lang="en-US" dirty="0" smtClean="0"/>
              <a:t>There has been plenty debate over how much control a central bank should have</a:t>
            </a:r>
          </a:p>
          <a:p>
            <a:r>
              <a:rPr lang="en-US" dirty="0" smtClean="0"/>
              <a:t>After the Panic of 1907, Congress decided that a central bank was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Monetary Policy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Rates are high when the money supply is low</a:t>
            </a:r>
          </a:p>
          <a:p>
            <a:r>
              <a:rPr lang="en-US" dirty="0" smtClean="0"/>
              <a:t>Interest rates are low when the money supply is high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Monetary Policy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i="1" u="sng" dirty="0" smtClean="0"/>
              <a:t>easy money policy</a:t>
            </a:r>
            <a:r>
              <a:rPr lang="en-US" dirty="0" smtClean="0"/>
              <a:t> is when the Fed increases the money supply, decreasing interest rates cause the economy to expand</a:t>
            </a:r>
          </a:p>
          <a:p>
            <a:r>
              <a:rPr lang="en-US" dirty="0" smtClean="0"/>
              <a:t>A </a:t>
            </a:r>
            <a:r>
              <a:rPr lang="en-US" b="1" i="1" u="sng" dirty="0" smtClean="0"/>
              <a:t>tight money policy</a:t>
            </a:r>
            <a:r>
              <a:rPr lang="en-US" dirty="0" smtClean="0"/>
              <a:t> is when the Fed decreases the money supply and increase interest rates, cause the economy to contract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Properly timed economic policy will minimize inflation</a:t>
            </a:r>
          </a:p>
          <a:p>
            <a:r>
              <a:rPr lang="en-US" dirty="0" smtClean="0"/>
              <a:t>If stabilization is not times properly, could make the business cycle worse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581400"/>
            <a:ext cx="6019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is a delay in implementing monetary policy, this is called a </a:t>
            </a:r>
            <a:r>
              <a:rPr lang="en-US" b="1" i="1" u="sng" dirty="0" smtClean="0"/>
              <a:t>inside lag</a:t>
            </a:r>
          </a:p>
          <a:p>
            <a:pPr lvl="1"/>
            <a:r>
              <a:rPr lang="en-US" dirty="0" smtClean="0"/>
              <a:t>Caused by identifying shift in the business cycle</a:t>
            </a:r>
            <a:endParaRPr lang="en-US" dirty="0"/>
          </a:p>
          <a:p>
            <a:pPr marL="402336" lvl="1" indent="0">
              <a:buNone/>
            </a:pPr>
            <a:r>
              <a:rPr lang="en-US" dirty="0" smtClean="0"/>
              <a:t>The time it takes for monetary policy to take affect once enacted is called a </a:t>
            </a:r>
            <a:r>
              <a:rPr lang="en-US" b="1" i="1" u="sng" dirty="0" smtClean="0"/>
              <a:t>outside lag</a:t>
            </a:r>
          </a:p>
          <a:p>
            <a:pPr marL="402336" lvl="1" indent="0">
              <a:buNone/>
            </a:pP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7345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Anticipating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Federal Reserve must react to current trends as well as anticipate changes in the economy</a:t>
            </a:r>
          </a:p>
          <a:p>
            <a:r>
              <a:rPr lang="en-US" dirty="0" smtClean="0"/>
              <a:t>Expansionary policies enacted at the wrong time could lead to high inflation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Anticipating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economy can take 2-6 years to recover</a:t>
            </a:r>
          </a:p>
          <a:p>
            <a:r>
              <a:rPr lang="en-US" dirty="0" smtClean="0"/>
              <a:t>Since it </a:t>
            </a:r>
            <a:r>
              <a:rPr lang="en-US" smtClean="0"/>
              <a:t>takes a while</a:t>
            </a:r>
            <a:r>
              <a:rPr lang="en-US" dirty="0" smtClean="0"/>
              <a:t>, policymakers can guide the economy back to stable levels of output and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Reserve Act of 1913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Federal Reserve system is a group of 12 regional, independent banks</a:t>
            </a:r>
          </a:p>
          <a:p>
            <a:r>
              <a:rPr lang="en-US" dirty="0" smtClean="0"/>
              <a:t>Initially, the Federal Reserve System did not work well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581400"/>
            <a:ext cx="6934200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Reserve Act of 1913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1935, the federal reserve system was adjusted so the system could respond to crises more effectively</a:t>
            </a:r>
          </a:p>
          <a:p>
            <a:r>
              <a:rPr lang="en-US" dirty="0" smtClean="0"/>
              <a:t>Today, the Fed has more centralized power so regional banks can work together and represent their own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Federal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Board of Governors</a:t>
            </a:r>
            <a:r>
              <a:rPr lang="en-US" dirty="0" smtClean="0"/>
              <a:t>- Federal Reserve system controlled by seven members. Actions taken by the Federal Reserve are called </a:t>
            </a:r>
            <a:r>
              <a:rPr lang="en-US" b="1" i="1" u="sng" dirty="0" smtClean="0"/>
              <a:t>monetary policy</a:t>
            </a:r>
            <a:endParaRPr lang="en-US" b="1" i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505200"/>
            <a:ext cx="58293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Federal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Federal Reserve Districts</a:t>
            </a:r>
            <a:r>
              <a:rPr lang="en-US" dirty="0" smtClean="0"/>
              <a:t>- There are 12 districts, one bank per district</a:t>
            </a:r>
          </a:p>
          <a:p>
            <a:r>
              <a:rPr lang="en-US" b="1" dirty="0" smtClean="0"/>
              <a:t>Member banks</a:t>
            </a:r>
            <a:r>
              <a:rPr lang="en-US" dirty="0" smtClean="0"/>
              <a:t>- all nationally chartered banks join the Fed. </a:t>
            </a:r>
          </a:p>
          <a:p>
            <a:r>
              <a:rPr lang="en-US" b="1" dirty="0" smtClean="0"/>
              <a:t>The Federal Open Market Committee </a:t>
            </a:r>
            <a:r>
              <a:rPr lang="en-US" dirty="0" smtClean="0"/>
              <a:t>(FOMC)- Makes decisions involving interest rates and the growth of the U.S. money supply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Pyramid Structure of the Federal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40 percent of all banks belong to the Federal Reserve. They hold about 75% of all bank deposits in U.S.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71800"/>
            <a:ext cx="47244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7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404</TotalTime>
  <Words>910</Words>
  <Application>Microsoft Office PowerPoint</Application>
  <PresentationFormat>On-screen Show (4:3)</PresentationFormat>
  <Paragraphs>101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Solstice</vt:lpstr>
      <vt:lpstr>Chapter 16</vt:lpstr>
      <vt:lpstr>Chapter 16</vt:lpstr>
      <vt:lpstr>Banking History</vt:lpstr>
      <vt:lpstr>The Federal Reserve Act of 1913</vt:lpstr>
      <vt:lpstr>The Federal Reserve Act of 1913</vt:lpstr>
      <vt:lpstr>Structure of the Federal Reserve</vt:lpstr>
      <vt:lpstr>Structure of the Federal Reserve</vt:lpstr>
      <vt:lpstr>The Pyramid Structure of the Federal Reserve</vt:lpstr>
      <vt:lpstr>Chapter 16</vt:lpstr>
      <vt:lpstr>Serving Government</vt:lpstr>
      <vt:lpstr>Serving Government</vt:lpstr>
      <vt:lpstr>Serving Government</vt:lpstr>
      <vt:lpstr>Serving Banks</vt:lpstr>
      <vt:lpstr>Serving banks</vt:lpstr>
      <vt:lpstr>The Journey of a Check</vt:lpstr>
      <vt:lpstr>Regulating the Banking System </vt:lpstr>
      <vt:lpstr>Regulating the Money Supply</vt:lpstr>
      <vt:lpstr>Chapter 16</vt:lpstr>
      <vt:lpstr>Money Creation</vt:lpstr>
      <vt:lpstr>Money Creation</vt:lpstr>
      <vt:lpstr>PowerPoint Presentation</vt:lpstr>
      <vt:lpstr>Reserve Requirements</vt:lpstr>
      <vt:lpstr>Reserve Requirements</vt:lpstr>
      <vt:lpstr>Discount Rate</vt:lpstr>
      <vt:lpstr>Discount Rate</vt:lpstr>
      <vt:lpstr>Open Market Operations</vt:lpstr>
      <vt:lpstr>Open Market Operations</vt:lpstr>
      <vt:lpstr>Chapter 16</vt:lpstr>
      <vt:lpstr>How Monetary Policy Works</vt:lpstr>
      <vt:lpstr>How Monetary Policy Works</vt:lpstr>
      <vt:lpstr>How Monetary Policy Works</vt:lpstr>
      <vt:lpstr>The Problem of Timing</vt:lpstr>
      <vt:lpstr>Policy lags</vt:lpstr>
      <vt:lpstr>Anticipating the Business Cycle</vt:lpstr>
      <vt:lpstr>Anticipating the Business Cycle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Akt163</dc:creator>
  <cp:lastModifiedBy>CODY JACOBSEN</cp:lastModifiedBy>
  <cp:revision>16</cp:revision>
  <dcterms:created xsi:type="dcterms:W3CDTF">2014-04-23T06:45:05Z</dcterms:created>
  <dcterms:modified xsi:type="dcterms:W3CDTF">2014-08-05T18:06:39Z</dcterms:modified>
</cp:coreProperties>
</file>